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59" r:id="rId20"/>
    <p:sldId id="296" r:id="rId21"/>
    <p:sldId id="257" r:id="rId22"/>
    <p:sldId id="261" r:id="rId23"/>
    <p:sldId id="264" r:id="rId24"/>
    <p:sldId id="263" r:id="rId25"/>
    <p:sldId id="309" r:id="rId26"/>
    <p:sldId id="258" r:id="rId27"/>
    <p:sldId id="310" r:id="rId28"/>
    <p:sldId id="260" r:id="rId29"/>
    <p:sldId id="266" r:id="rId30"/>
    <p:sldId id="265" r:id="rId31"/>
    <p:sldId id="267" r:id="rId32"/>
    <p:sldId id="268" r:id="rId33"/>
    <p:sldId id="269" r:id="rId34"/>
    <p:sldId id="271" r:id="rId35"/>
    <p:sldId id="277" r:id="rId36"/>
    <p:sldId id="311" r:id="rId37"/>
    <p:sldId id="307" r:id="rId38"/>
    <p:sldId id="306" r:id="rId39"/>
    <p:sldId id="273" r:id="rId40"/>
    <p:sldId id="312" r:id="rId41"/>
    <p:sldId id="313" r:id="rId42"/>
    <p:sldId id="314" r:id="rId43"/>
    <p:sldId id="315" r:id="rId44"/>
    <p:sldId id="298" r:id="rId45"/>
    <p:sldId id="272" r:id="rId46"/>
    <p:sldId id="305" r:id="rId47"/>
    <p:sldId id="270" r:id="rId48"/>
    <p:sldId id="302" r:id="rId49"/>
    <p:sldId id="308" r:id="rId50"/>
    <p:sldId id="303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6240" autoAdjust="0"/>
  </p:normalViewPr>
  <p:slideViewPr>
    <p:cSldViewPr>
      <p:cViewPr>
        <p:scale>
          <a:sx n="110" d="100"/>
          <a:sy n="110" d="100"/>
        </p:scale>
        <p:origin x="18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99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F6FBF-4370-43A7-8C0E-86E731E03578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24CC9-A391-400A-BC86-16912571DE8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55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909E-112A-4A90-A0FE-EC72972A5C22}" type="datetimeFigureOut">
              <a:rPr lang="zh-TW" altLang="en-US" smtClean="0"/>
              <a:t>2016/7/6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A9E6A-F6AD-4106-A6E9-00AE8790F0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1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給 </a:t>
            </a:r>
            <a:r>
              <a:rPr lang="en-US" altLang="zh-TW" dirty="0" err="1" smtClean="0"/>
              <a:t>arduino</a:t>
            </a:r>
            <a:r>
              <a:rPr lang="zh-TW" altLang="en-US" dirty="0" smtClean="0"/>
              <a:t>用，做為</a:t>
            </a:r>
            <a:r>
              <a:rPr lang="en-US" altLang="zh-TW" dirty="0" smtClean="0"/>
              <a:t>S4A</a:t>
            </a:r>
            <a:r>
              <a:rPr lang="zh-TW" altLang="en-US" dirty="0" smtClean="0"/>
              <a:t>與</a:t>
            </a:r>
            <a:r>
              <a:rPr lang="en-US" altLang="zh-TW" dirty="0" err="1" smtClean="0"/>
              <a:t>Arduino</a:t>
            </a:r>
            <a:r>
              <a:rPr lang="zh-TW" altLang="en-US" dirty="0" smtClean="0"/>
              <a:t>的溝通橋梁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1CBC-9218-4333-BFD8-51D2B0B9594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756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重複執行直到</a:t>
            </a:r>
            <a:r>
              <a:rPr lang="en-US" altLang="zh-TW" dirty="0" smtClean="0"/>
              <a:t>[</a:t>
            </a:r>
            <a:r>
              <a:rPr lang="zh-TW" altLang="en-US" dirty="0" smtClean="0"/>
              <a:t>按鈕被按下去</a:t>
            </a:r>
            <a:r>
              <a:rPr lang="en-US" altLang="zh-TW" dirty="0" smtClean="0"/>
              <a:t>]</a:t>
            </a:r>
            <a:r>
              <a:rPr lang="zh-TW" altLang="en-US" smtClean="0"/>
              <a:t>這個事件發生</a:t>
            </a:r>
            <a:endParaRPr lang="en-US" altLang="zh-TW" dirty="0" smtClean="0"/>
          </a:p>
          <a:p>
            <a:r>
              <a:rPr lang="zh-TW" altLang="en-US" dirty="0" smtClean="0"/>
              <a:t>也就是說按鈕被放開的時候 就會停下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81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用光敏電阻作比喻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1CBC-9218-4333-BFD8-51D2B0B9594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921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可以有階段性的亮度變化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1CBC-9218-4333-BFD8-51D2B0B9594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46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Stop</a:t>
            </a:r>
            <a:r>
              <a:rPr lang="zh-TW" altLang="en-US" dirty="0" smtClean="0"/>
              <a:t>連線後，就算按綠旗也不會執行</a:t>
            </a:r>
            <a:endParaRPr lang="en-US" altLang="zh-TW" dirty="0" smtClean="0"/>
          </a:p>
          <a:p>
            <a:r>
              <a:rPr lang="zh-TW" altLang="en-US" dirty="0" smtClean="0"/>
              <a:t>不顯示於舞台上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41CBC-9218-4333-BFD8-51D2B0B9594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1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https://www.arduino.cc/en/Tutorial/DigitalPins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796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4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可以在動作方塊找到這三個</a:t>
            </a:r>
            <a:endParaRPr lang="en-US" altLang="zh-TW" dirty="0" smtClean="0"/>
          </a:p>
          <a:p>
            <a:r>
              <a:rPr lang="zh-TW" altLang="en-US" dirty="0" smtClean="0"/>
              <a:t>第一個是讓馬達停止</a:t>
            </a:r>
            <a:endParaRPr lang="en-US" altLang="zh-TW" dirty="0" smtClean="0"/>
          </a:p>
          <a:p>
            <a:r>
              <a:rPr lang="zh-TW" altLang="en-US" dirty="0" smtClean="0"/>
              <a:t>第二個是讓馬達順轉或逆轉</a:t>
            </a:r>
            <a:endParaRPr lang="en-US" altLang="zh-TW" dirty="0" smtClean="0"/>
          </a:p>
          <a:p>
            <a:r>
              <a:rPr lang="zh-TW" altLang="en-US" dirty="0" smtClean="0"/>
              <a:t>第三個就是我們今天會用到的方塊，調整馬達轉的角度</a:t>
            </a:r>
            <a:endParaRPr lang="en-US" altLang="zh-TW" dirty="0" smtClean="0"/>
          </a:p>
          <a:p>
            <a:r>
              <a:rPr lang="zh-TW" altLang="en-US" dirty="0" smtClean="0"/>
              <a:t>填入</a:t>
            </a:r>
            <a:r>
              <a:rPr lang="en-US" altLang="zh-TW" dirty="0" smtClean="0"/>
              <a:t>0</a:t>
            </a:r>
            <a:r>
              <a:rPr lang="zh-TW" altLang="en-US" dirty="0" smtClean="0"/>
              <a:t>就會讓馬達轉到</a:t>
            </a:r>
            <a:r>
              <a:rPr lang="en-US" altLang="zh-TW" dirty="0" smtClean="0"/>
              <a:t>0</a:t>
            </a:r>
            <a:r>
              <a:rPr lang="zh-TW" altLang="en-US" dirty="0" smtClean="0"/>
              <a:t>度 </a:t>
            </a:r>
            <a:r>
              <a:rPr lang="en-US" altLang="zh-TW" dirty="0" smtClean="0"/>
              <a:t>180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60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416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請各位試一下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A9E6A-F6AD-4106-A6E9-00AE8790F0E9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6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>
            <a:off x="86747" y="82622"/>
            <a:ext cx="8964488" cy="6669360"/>
          </a:xfrm>
          <a:prstGeom prst="roundRect">
            <a:avLst>
              <a:gd name="adj" fmla="val 7924"/>
            </a:avLst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05115-8DFB-430D-8F8D-9F63E07B737E}" type="datetimeFigureOut">
              <a:rPr lang="zh-TW" altLang="en-US" smtClean="0"/>
              <a:pPr/>
              <a:t>2016/7/6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9C6C7-6BF8-4A7F-9972-1431E18767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4.png"/><Relationship Id="rId4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3.png"/><Relationship Id="rId4" Type="http://schemas.microsoft.com/office/2007/relationships/hdphoto" Target="../media/hdphoto8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0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11.wdp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10.wdp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420652_887878294571714_582548746_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5"/>
          <p:cNvSpPr/>
          <p:nvPr/>
        </p:nvSpPr>
        <p:spPr>
          <a:xfrm>
            <a:off x="3971808" y="1720554"/>
            <a:ext cx="1237519" cy="861774"/>
          </a:xfrm>
          <a:prstGeom prst="rect">
            <a:avLst/>
          </a:prstGeom>
          <a:ln w="12700">
            <a:miter lim="400000"/>
          </a:ln>
          <a:effectLst>
            <a:outerShdw blurRad="139700" dist="95246" dir="3545466" rotWithShape="0">
              <a:srgbClr val="000000">
                <a:alpha val="466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altLang="zh-TW" sz="5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endParaRPr sz="5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56176" y="639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Script MT Bold" pitchFamily="66" charset="0"/>
                <a:ea typeface="標楷體" pitchFamily="65" charset="-120"/>
                <a:cs typeface="Times New Roman" pitchFamily="18" charset="0"/>
              </a:rPr>
              <a:t>Program the World</a:t>
            </a:r>
            <a:endParaRPr lang="zh-TW" altLang="en-US" sz="2400" b="1" dirty="0">
              <a:latin typeface="Script MT Bold" pitchFamily="66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1818" t="10454" r="31655" b="10797"/>
          <a:stretch>
            <a:fillRect/>
          </a:stretch>
        </p:blipFill>
        <p:spPr bwMode="auto">
          <a:xfrm>
            <a:off x="611560" y="476672"/>
            <a:ext cx="47525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5652120" y="227687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Step4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：選到對應的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Serial Port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923928" y="2348880"/>
            <a:ext cx="1238651" cy="2464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61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19286"/>
            <a:ext cx="47720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191433" y="25825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Step5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：選到上傳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01103" y="1208827"/>
            <a:ext cx="288032" cy="3185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1403649" y="647278"/>
            <a:ext cx="864095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755576" y="5085184"/>
            <a:ext cx="4824536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5436096" y="4509120"/>
            <a:ext cx="864095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6407696" y="4005064"/>
            <a:ext cx="205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上傳板子成功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26064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打開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就能用瞜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730"/>
          <a:stretch>
            <a:fillRect/>
          </a:stretch>
        </p:blipFill>
        <p:spPr bwMode="auto">
          <a:xfrm>
            <a:off x="539552" y="908720"/>
            <a:ext cx="8208912" cy="557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圓角矩形 3"/>
          <p:cNvSpPr/>
          <p:nvPr/>
        </p:nvSpPr>
        <p:spPr>
          <a:xfrm>
            <a:off x="539552" y="2132856"/>
            <a:ext cx="1512168" cy="3600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2051721" y="3429000"/>
            <a:ext cx="792087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2987824" y="3140968"/>
            <a:ext cx="205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給</a:t>
            </a:r>
            <a:r>
              <a:rPr lang="en-US" altLang="zh-TW" sz="2400" dirty="0" err="1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24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用的積木</a:t>
            </a:r>
            <a:endParaRPr lang="en-US" altLang="zh-TW" sz="2400" dirty="0" smtClean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83568" y="1268760"/>
            <a:ext cx="57606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54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2606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Vin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GND</a:t>
            </a:r>
            <a:endParaRPr lang="zh-TW" altLang="en-US" sz="28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5362" name="Picture 2" descr="https://scontent-tpe1-1.xx.fbcdn.net/v/t34.0-12/13330396_10205295099371975_1034231539_n.png?oh=516e613f309b135a8496b707e1e45768&amp;oe=5753FD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96744" cy="4754436"/>
          </a:xfrm>
          <a:prstGeom prst="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4169044" y="1412776"/>
            <a:ext cx="2851228" cy="864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004048" y="8367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  2 ~ 13</a:t>
            </a:r>
            <a:endParaRPr lang="zh-TW" altLang="en-US" sz="24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940152" y="5373216"/>
            <a:ext cx="1872208" cy="86409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75314" y="63006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  0 ~ 5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716016" y="5373216"/>
            <a:ext cx="936104" cy="86409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936569" y="1412776"/>
            <a:ext cx="185979" cy="86409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437330" y="6331574"/>
            <a:ext cx="236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5V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3V</a:t>
            </a:r>
            <a:r>
              <a:rPr lang="zh-TW" altLang="en-US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GND</a:t>
            </a:r>
            <a:endParaRPr lang="zh-TW" altLang="en-US" sz="2400" dirty="0">
              <a:solidFill>
                <a:srgbClr val="00B05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267744" y="3326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積木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元件</a:t>
            </a:r>
            <a:r>
              <a:rPr lang="zh-TW" altLang="en-US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介紹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140968"/>
            <a:ext cx="3528392" cy="1339657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72816"/>
            <a:ext cx="1152128" cy="169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755576" y="126876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Input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&amp; Output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134033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196752"/>
            <a:ext cx="17391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4355976" y="4941168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Digital(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0(false)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1(true)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Analog(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類比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255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844824"/>
            <a:ext cx="1870059" cy="1080120"/>
          </a:xfrm>
          <a:prstGeom prst="rect">
            <a:avLst/>
          </a:prstGeom>
        </p:spPr>
      </p:pic>
      <p:pic>
        <p:nvPicPr>
          <p:cNvPr id="3" name="圖片 2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93096"/>
            <a:ext cx="2540442" cy="4320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67544" y="40466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Input &amp;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Output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772816"/>
            <a:ext cx="648072" cy="115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725144"/>
            <a:ext cx="60834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scontent-tpe1-1.xx.fbcdn.net/v/t34.0-12/13330396_10205295099371975_1034231539_n.png?oh=516e613f309b135a8496b707e1e45768&amp;oe=5753FD3C"/>
          <p:cNvPicPr>
            <a:picLocks noChangeAspect="1" noChangeArrowheads="1"/>
          </p:cNvPicPr>
          <p:nvPr/>
        </p:nvPicPr>
        <p:blipFill>
          <a:blip r:embed="rId7" cstate="print"/>
          <a:srcRect l="24732" r="2151" b="57593"/>
          <a:stretch>
            <a:fillRect/>
          </a:stretch>
        </p:blipFill>
        <p:spPr bwMode="auto">
          <a:xfrm>
            <a:off x="3851920" y="4437112"/>
            <a:ext cx="4896544" cy="2016224"/>
          </a:xfrm>
          <a:prstGeom prst="rect">
            <a:avLst/>
          </a:prstGeom>
          <a:noFill/>
        </p:spPr>
      </p:pic>
      <p:cxnSp>
        <p:nvCxnSpPr>
          <p:cNvPr id="10" name="直線單箭頭接點 9"/>
          <p:cNvCxnSpPr/>
          <p:nvPr/>
        </p:nvCxnSpPr>
        <p:spPr>
          <a:xfrm>
            <a:off x="7067227" y="396303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7292587" y="396688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6245817" y="397948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4211960" y="141277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Ex: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燈泡亮暗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-&gt;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只會有亮跟暗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種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 -&gt;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呼吸燈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9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3816425" cy="2104384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752276" cy="117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55576" y="6206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馬達</a:t>
            </a:r>
            <a:endParaRPr lang="zh-TW" altLang="en-US" sz="3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2" descr="https://scontent-tpe1-1.xx.fbcdn.net/v/t34.0-12/13330396_10205295099371975_1034231539_n.png?oh=516e613f309b135a8496b707e1e45768&amp;oe=5753FD3C"/>
          <p:cNvPicPr>
            <a:picLocks noChangeAspect="1" noChangeArrowheads="1"/>
          </p:cNvPicPr>
          <p:nvPr/>
        </p:nvPicPr>
        <p:blipFill>
          <a:blip r:embed="rId4" cstate="print"/>
          <a:srcRect l="24732" r="2151" b="57593"/>
          <a:stretch>
            <a:fillRect/>
          </a:stretch>
        </p:blipFill>
        <p:spPr bwMode="auto">
          <a:xfrm>
            <a:off x="3851920" y="4437112"/>
            <a:ext cx="4896544" cy="2016224"/>
          </a:xfrm>
          <a:prstGeom prst="rect">
            <a:avLst/>
          </a:prstGeom>
          <a:noFill/>
        </p:spPr>
      </p:pic>
      <p:cxnSp>
        <p:nvCxnSpPr>
          <p:cNvPr id="7" name="直線單箭頭接點 6"/>
          <p:cNvCxnSpPr/>
          <p:nvPr/>
        </p:nvCxnSpPr>
        <p:spPr>
          <a:xfrm>
            <a:off x="6829269" y="3967501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7495477" y="3986852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459706" y="397948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508104" y="2924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順轉、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逆轉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32040" y="321297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15616" y="50131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給角度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(0~180)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051720" y="443711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2374082" cy="122413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83968" y="11967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停止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UNO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連線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" name="圖片 4" descr="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3113013" cy="208823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429000"/>
            <a:ext cx="17391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單箭頭接點 7"/>
          <p:cNvCxnSpPr/>
          <p:nvPr/>
        </p:nvCxnSpPr>
        <p:spPr>
          <a:xfrm>
            <a:off x="3635896" y="1412776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3788296" y="220486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427984" y="191683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恢復連線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420652_887878294571714_582548746_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5"/>
          <p:cNvSpPr/>
          <p:nvPr/>
        </p:nvSpPr>
        <p:spPr>
          <a:xfrm>
            <a:off x="3153475" y="1720554"/>
            <a:ext cx="2874185" cy="861774"/>
          </a:xfrm>
          <a:prstGeom prst="rect">
            <a:avLst/>
          </a:prstGeom>
          <a:ln w="12700">
            <a:miter lim="400000"/>
          </a:ln>
          <a:effectLst>
            <a:outerShdw blurRad="139700" dist="95246" dir="3545466" rotWithShape="0">
              <a:srgbClr val="000000">
                <a:alpha val="466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en-US" altLang="zh-TW" sz="5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sz="5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開關</a:t>
            </a:r>
            <a:endParaRPr sz="5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56176" y="639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Script MT Bold" pitchFamily="66" charset="0"/>
                <a:ea typeface="標楷體" pitchFamily="65" charset="-120"/>
                <a:cs typeface="Times New Roman" pitchFamily="18" charset="0"/>
              </a:rPr>
              <a:t>Program the World</a:t>
            </a:r>
            <a:endParaRPr lang="zh-TW" altLang="en-US" sz="2400" b="1" dirty="0">
              <a:latin typeface="Script MT Bold" pitchFamily="66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題目說明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1720" y="2780928"/>
            <a:ext cx="49685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利用按鈕當作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的開關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按下按鈕→亮燈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離開按鈕→熄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3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231031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安裝</a:t>
            </a:r>
            <a:r>
              <a:rPr lang="en-US" altLang="zh-TW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5576" y="105273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分成兩部分：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Scratch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的環境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建置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2492896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到官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 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arduino.cc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170080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環境建置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786854" cy="400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2123728" y="4077072"/>
            <a:ext cx="72008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843808" y="2708920"/>
            <a:ext cx="2304256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148064" y="234888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：點選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Download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52"/>
          <p:cNvSpPr>
            <a:spLocks noGrp="1"/>
          </p:cNvSpPr>
          <p:nvPr/>
        </p:nvSpPr>
        <p:spPr>
          <a:xfrm>
            <a:off x="6790230" y="9104946"/>
            <a:ext cx="1519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800" b="0" i="0" u="none" strike="noStrike" cap="none" spc="0" normalizeH="0" baseline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20</a:t>
            </a:fld>
            <a:endParaRPr/>
          </a:p>
        </p:txBody>
      </p:sp>
      <p:pic>
        <p:nvPicPr>
          <p:cNvPr id="4" name="螢幕快照 2015-07-17 下午10.31.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6016" y="2204864"/>
            <a:ext cx="2846164" cy="441904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文字方塊 1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元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件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介紹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19612" y="1515532"/>
            <a:ext cx="3566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麵包版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(bread board)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448045" y="2259563"/>
            <a:ext cx="3570627" cy="4251341"/>
            <a:chOff x="2426904" y="2174559"/>
            <a:chExt cx="3570627" cy="4251341"/>
          </a:xfrm>
        </p:grpSpPr>
        <p:sp>
          <p:nvSpPr>
            <p:cNvPr id="5" name="Shape 554"/>
            <p:cNvSpPr/>
            <p:nvPr/>
          </p:nvSpPr>
          <p:spPr>
            <a:xfrm>
              <a:off x="2426904" y="2400976"/>
              <a:ext cx="811800" cy="1395254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50800" tIns="50800" rIns="50800" bIns="5080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sz="2800" b="1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列 </a:t>
              </a:r>
              <a:r>
                <a:rPr sz="2800" b="1" dirty="0" err="1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串連</a:t>
              </a:r>
              <a:endParaRPr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Shape 557"/>
            <p:cNvSpPr/>
            <p:nvPr/>
          </p:nvSpPr>
          <p:spPr>
            <a:xfrm>
              <a:off x="4271845" y="2174559"/>
              <a:ext cx="1725686" cy="4251341"/>
            </a:xfrm>
            <a:prstGeom prst="rect">
              <a:avLst/>
            </a:prstGeom>
            <a:ln w="63500">
              <a:solidFill>
                <a:srgbClr val="FF2600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556"/>
            <p:cNvSpPr/>
            <p:nvPr/>
          </p:nvSpPr>
          <p:spPr>
            <a:xfrm>
              <a:off x="3364784" y="3041060"/>
              <a:ext cx="834147" cy="11998"/>
            </a:xfrm>
            <a:prstGeom prst="line">
              <a:avLst/>
            </a:prstGeom>
            <a:ln w="50800">
              <a:solidFill>
                <a:srgbClr val="C0000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419612" y="2407482"/>
            <a:ext cx="3144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方便我們設計電路的工具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中間每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的點互相連結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每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點為一組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兩旁每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的點互相連接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每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點為一組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grpSp>
        <p:nvGrpSpPr>
          <p:cNvPr id="20" name="群組 19"/>
          <p:cNvGrpSpPr/>
          <p:nvPr/>
        </p:nvGrpSpPr>
        <p:grpSpPr>
          <a:xfrm>
            <a:off x="4750410" y="2439828"/>
            <a:ext cx="4106551" cy="4012944"/>
            <a:chOff x="4750410" y="2439828"/>
            <a:chExt cx="4106551" cy="4012944"/>
          </a:xfrm>
        </p:grpSpPr>
        <p:sp>
          <p:nvSpPr>
            <p:cNvPr id="9" name="Shape 558"/>
            <p:cNvSpPr/>
            <p:nvPr/>
          </p:nvSpPr>
          <p:spPr>
            <a:xfrm>
              <a:off x="4750410" y="2439829"/>
              <a:ext cx="314806" cy="4012943"/>
            </a:xfrm>
            <a:prstGeom prst="rect">
              <a:avLst/>
            </a:prstGeom>
            <a:ln w="63500">
              <a:solidFill>
                <a:srgbClr val="0433FF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" name="Shape 555"/>
            <p:cNvSpPr/>
            <p:nvPr/>
          </p:nvSpPr>
          <p:spPr>
            <a:xfrm>
              <a:off x="8069947" y="2485980"/>
              <a:ext cx="787014" cy="1395254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a14="http://schemas.microsoft.com/office/mac/drawingml/2011/main" xmlns:lc="http://schemas.openxmlformats.org/drawingml/2006/lockedCanvas" val="1"/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50800" tIns="50800" rIns="50800" bIns="5080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r>
                <a:rPr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 </a:t>
              </a:r>
              <a:r>
                <a:rPr sz="2800" b="1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串連</a:t>
              </a:r>
              <a:endParaRPr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Shape 559"/>
            <p:cNvSpPr/>
            <p:nvPr/>
          </p:nvSpPr>
          <p:spPr>
            <a:xfrm>
              <a:off x="7184155" y="2439828"/>
              <a:ext cx="314806" cy="4012943"/>
            </a:xfrm>
            <a:prstGeom prst="rect">
              <a:avLst/>
            </a:prstGeom>
            <a:ln w="63500">
              <a:solidFill>
                <a:srgbClr val="0433FF"/>
              </a:solidFill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" name="Shape 561"/>
            <p:cNvSpPr/>
            <p:nvPr/>
          </p:nvSpPr>
          <p:spPr>
            <a:xfrm flipH="1">
              <a:off x="7662723" y="3730028"/>
              <a:ext cx="306682" cy="981590"/>
            </a:xfrm>
            <a:prstGeom prst="line">
              <a:avLst/>
            </a:prstGeom>
            <a:ln w="50800">
              <a:solidFill>
                <a:srgbClr val="00B0F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560"/>
            <p:cNvSpPr/>
            <p:nvPr/>
          </p:nvSpPr>
          <p:spPr>
            <a:xfrm flipH="1">
              <a:off x="5099609" y="2649908"/>
              <a:ext cx="2869794" cy="2061710"/>
            </a:xfrm>
            <a:prstGeom prst="line">
              <a:avLst/>
            </a:prstGeom>
            <a:ln w="50800">
              <a:solidFill>
                <a:srgbClr val="00B0F0"/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marL="0" marR="0" indent="228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marL="0" marR="0" indent="457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marL="0" marR="0" indent="685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marL="0" marR="0" indent="9144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0" marR="0" indent="11430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0" marR="0" indent="13716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0" marR="0" indent="16002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0" marR="0" indent="182880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800" b="0" i="0" u="none" strike="noStrike" cap="none" spc="0" normalizeH="0" baseline="0">
                  <a:ln>
                    <a:noFill/>
                  </a:ln>
                  <a:solidFill>
                    <a:srgbClr val="EBEBEB"/>
                  </a:solidFill>
                  <a:effectLst>
                    <a:outerShdw blurRad="50800" dist="25400" dir="5400000" rotWithShape="0">
                      <a:srgbClr val="000000"/>
                    </a:outerShdw>
                  </a:effectLst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83568" y="404664"/>
            <a:ext cx="1208933" cy="770540"/>
            <a:chOff x="734775" y="512724"/>
            <a:chExt cx="1208933" cy="770540"/>
          </a:xfrm>
        </p:grpSpPr>
        <p:sp>
          <p:nvSpPr>
            <p:cNvPr id="22" name="太陽 21"/>
            <p:cNvSpPr/>
            <p:nvPr/>
          </p:nvSpPr>
          <p:spPr>
            <a:xfrm>
              <a:off x="734775" y="512724"/>
              <a:ext cx="648072" cy="648072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雲朵形 22"/>
            <p:cNvSpPr/>
            <p:nvPr/>
          </p:nvSpPr>
          <p:spPr>
            <a:xfrm>
              <a:off x="863588" y="851216"/>
              <a:ext cx="1080120" cy="432048"/>
            </a:xfrm>
            <a:prstGeom prst="cloud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65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ed, Lamp, Diode, Electronics, Light, Issue"/>
          <p:cNvSpPr>
            <a:spLocks noChangeAspect="1" noChangeArrowheads="1"/>
          </p:cNvSpPr>
          <p:nvPr/>
        </p:nvSpPr>
        <p:spPr bwMode="auto">
          <a:xfrm>
            <a:off x="1979712" y="3068960"/>
            <a:ext cx="1736576" cy="17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4" r="33375" b="3200"/>
          <a:stretch/>
        </p:blipFill>
        <p:spPr>
          <a:xfrm>
            <a:off x="6228184" y="1484784"/>
            <a:ext cx="864097" cy="4320480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5724129" y="2504381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5068544" y="23197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正極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7020273" y="2492896"/>
            <a:ext cx="504056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606869" y="2319715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負極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2332" y="1809917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6228184" y="2156052"/>
            <a:ext cx="792089" cy="67368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814850" y="509642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5591961" y="5754033"/>
            <a:ext cx="5040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936376" y="55693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正極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7020273" y="5373216"/>
            <a:ext cx="504056" cy="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7606869" y="5200035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負極</a:t>
            </a:r>
            <a:endPara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184024" y="5465752"/>
            <a:ext cx="504056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元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件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介紹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19612" y="1515532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19612" y="2407482"/>
            <a:ext cx="5008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發光二極體，就是一個小燈泡。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接上電源就可以發光囉！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套件包內有各種顏色的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LED(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黃、紅、藍、綠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接腳分成正負極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765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電路圖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407482"/>
            <a:ext cx="3476625" cy="277177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19612" y="2407482"/>
            <a:ext cx="5008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就可以發光囉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小知識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所有的電路都必須是封閉迴路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066" y="203815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57317" y="2038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203815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691680" y="20381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</a:t>
            </a:r>
            <a:endParaRPr lang="zh-TW" alt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twword.com/uploads/wiki/ff/12/52968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" b="9863"/>
          <a:stretch/>
        </p:blipFill>
        <p:spPr bwMode="auto">
          <a:xfrm>
            <a:off x="996877" y="3573016"/>
            <a:ext cx="24765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43" y="5606543"/>
            <a:ext cx="1559417" cy="74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5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63688" y="20608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但是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LED</a:t>
            </a:r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亮了一陣子後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…</a:t>
            </a:r>
          </a:p>
        </p:txBody>
      </p:sp>
      <p:sp>
        <p:nvSpPr>
          <p:cNvPr id="3" name="矩形 2"/>
          <p:cNvSpPr/>
          <p:nvPr/>
        </p:nvSpPr>
        <p:spPr>
          <a:xfrm>
            <a:off x="3621088" y="4437112"/>
            <a:ext cx="159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Why?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63839" y="3244334"/>
            <a:ext cx="34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突然就不再亮了</a:t>
            </a:r>
          </a:p>
        </p:txBody>
      </p:sp>
    </p:spTree>
    <p:extLst>
      <p:ext uri="{BB962C8B-B14F-4D97-AF65-F5344CB8AC3E}">
        <p14:creationId xmlns:p14="http://schemas.microsoft.com/office/powerpoint/2010/main" val="265889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5536" y="2348496"/>
                <a:ext cx="5904656" cy="686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Arduino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的腳位輸出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5V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電壓</a:t>
                </a:r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一般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LED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工作電壓為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2V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，電流為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20mA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計算電阻的歐姆 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歐姆定理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R</m:t>
                    </m:r>
                    <m:r>
                      <a:rPr lang="en-US" altLang="zh-TW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TW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V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I</m:t>
                        </m:r>
                      </m:den>
                    </m:f>
                    <m:r>
                      <a:rPr lang="en-US" altLang="zh-TW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TW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num>
                      <m:den>
                        <m:r>
                          <a:rPr lang="en-US" altLang="zh-TW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0.02</m:t>
                        </m:r>
                      </m:den>
                    </m:f>
                    <m:r>
                      <a:rPr lang="en-US" altLang="zh-TW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=150 </m:t>
                    </m:r>
                    <m:r>
                      <a:rPr lang="en-US" altLang="zh-TW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𝑜h𝑚</m:t>
                    </m:r>
                  </m:oMath>
                </a14:m>
                <a:endParaRPr lang="en-US" altLang="zh-TW" dirty="0" smtClean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電阻的兩端電壓為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3V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，電流為</a:t>
                </a:r>
                <a:r>
                  <a:rPr lang="en-US" altLang="zh-TW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20mA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  小知識 </a:t>
                </a:r>
                <a:r>
                  <a:rPr lang="en-US" altLang="zh-TW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串聯時電壓相加，電流相等</a:t>
                </a:r>
                <a:endParaRPr lang="en-US" altLang="zh-TW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選擇比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150 </m:t>
                    </m:r>
                    <m:r>
                      <a:rPr lang="en-US" altLang="zh-TW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𝑜h𝑚</m:t>
                    </m:r>
                  </m:oMath>
                </a14:m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大的電阻 </a:t>
                </a:r>
                <a:r>
                  <a:rPr lang="zh-TW" altLang="en-US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→</a:t>
                </a:r>
                <a:r>
                  <a:rPr lang="zh-TW" altLang="en-US" dirty="0" smtClean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我們使用</a:t>
                </a:r>
                <a14:m>
                  <m:oMath xmlns:m="http://schemas.openxmlformats.org/officeDocument/2006/math">
                    <m:r>
                      <a:rPr lang="zh-TW" alt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  <m:r>
                      <a:rPr lang="en-US" altLang="zh-TW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𝟐</m:t>
                    </m:r>
                    <m:r>
                      <a:rPr lang="en-US" altLang="zh-TW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𝟐</m:t>
                    </m:r>
                    <m:r>
                      <a:rPr lang="en-US" altLang="zh-TW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𝟎</m:t>
                    </m:r>
                    <m:r>
                      <a:rPr lang="en-US" altLang="zh-TW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 </m:t>
                    </m:r>
                    <m:r>
                      <a:rPr lang="en-US" altLang="zh-TW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𝒐𝒉𝒎</m:t>
                    </m:r>
                  </m:oMath>
                </a14:m>
                <a:endParaRPr lang="en-US" altLang="zh-TW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8496"/>
                <a:ext cx="5904656" cy="6862520"/>
              </a:xfrm>
              <a:prstGeom prst="rect">
                <a:avLst/>
              </a:prstGeom>
              <a:blipFill rotWithShape="0">
                <a:blip r:embed="rId2"/>
                <a:stretch>
                  <a:fillRect l="-930" t="-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04864"/>
            <a:ext cx="3486150" cy="299085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39552" y="5486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ANSWER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: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電源</a:t>
            </a:r>
            <a:r>
              <a:rPr lang="zh-TW" altLang="en-US" sz="2800" b="1" dirty="0" smtClean="0">
                <a:solidFill>
                  <a:srgbClr val="C00000"/>
                </a:solidFill>
                <a:latin typeface="華康竹風體W4" pitchFamily="65" charset="-120"/>
                <a:ea typeface="華康竹風體W4" pitchFamily="65" charset="-120"/>
              </a:rPr>
              <a:t>供給的電太多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導致</a:t>
            </a:r>
            <a:r>
              <a:rPr lang="en-US" altLang="zh-TW" sz="28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LED</a:t>
            </a:r>
            <a:r>
              <a:rPr lang="zh-TW" altLang="en-US" sz="28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燈燒壞</a:t>
            </a:r>
            <a:endParaRPr lang="en-US" altLang="zh-TW" sz="2800" b="1" dirty="0" smtClean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5011" y="167651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HOW TO DO:</a:t>
            </a:r>
            <a:r>
              <a:rPr lang="zh-TW" altLang="en-US" sz="2000" b="1" dirty="0" smtClean="0">
                <a:solidFill>
                  <a:srgbClr val="0070C0"/>
                </a:solidFill>
                <a:latin typeface="華康竹風體W4" pitchFamily="65" charset="-120"/>
                <a:ea typeface="華康竹風體W4" pitchFamily="65" charset="-120"/>
              </a:rPr>
              <a:t>串聯一個電阻</a:t>
            </a:r>
            <a:endParaRPr lang="en-US" altLang="zh-TW" sz="2000" b="1" dirty="0" smtClean="0">
              <a:solidFill>
                <a:srgbClr val="0070C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074630" y="1736620"/>
                <a:ext cx="1200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𝟐𝟐𝟎</m:t>
                      </m:r>
                      <m:r>
                        <a:rPr lang="en-US" altLang="zh-TW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 </m:t>
                      </m:r>
                      <m:r>
                        <a:rPr lang="en-US" altLang="zh-TW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𝒐𝒉𝒎</m:t>
                      </m:r>
                    </m:oMath>
                  </m:oMathPara>
                </a14:m>
                <a:endParaRPr lang="en-US" altLang="zh-TW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630" y="1736620"/>
                <a:ext cx="120097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6207063" y="220486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49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.web66.com.tw/_file/C14/141564/UPT20114/376877299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4968552" cy="25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771800" y="119675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如何判讀電阻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7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ed, Lamp, Diode, Electronics, Light, Issue"/>
          <p:cNvSpPr>
            <a:spLocks noChangeAspect="1" noChangeArrowheads="1"/>
          </p:cNvSpPr>
          <p:nvPr/>
        </p:nvSpPr>
        <p:spPr bwMode="auto">
          <a:xfrm>
            <a:off x="1979712" y="3068960"/>
            <a:ext cx="1736576" cy="17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9612" y="2407482"/>
            <a:ext cx="5008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按鈕，就是一個開關。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一共有四隻腳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1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兩隻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相通，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2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兩隻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相通。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按下按鈕，讓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1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2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變成通路。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放開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鈕，讓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1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side 2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變成斷路。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grpSp>
        <p:nvGrpSpPr>
          <p:cNvPr id="31" name="群組 30"/>
          <p:cNvGrpSpPr/>
          <p:nvPr/>
        </p:nvGrpSpPr>
        <p:grpSpPr>
          <a:xfrm>
            <a:off x="2254361" y="5964610"/>
            <a:ext cx="1008112" cy="170661"/>
            <a:chOff x="1115616" y="5661248"/>
            <a:chExt cx="1008112" cy="170661"/>
          </a:xfrm>
        </p:grpSpPr>
        <p:cxnSp>
          <p:nvCxnSpPr>
            <p:cNvPr id="9" name="直線接點 8"/>
            <p:cNvCxnSpPr/>
            <p:nvPr/>
          </p:nvCxnSpPr>
          <p:spPr>
            <a:xfrm>
              <a:off x="1115616" y="58052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V="1">
              <a:off x="1447186" y="5661248"/>
              <a:ext cx="244494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1763688" y="58052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橢圓 10"/>
            <p:cNvSpPr/>
            <p:nvPr/>
          </p:nvSpPr>
          <p:spPr>
            <a:xfrm>
              <a:off x="1429936" y="5782403"/>
              <a:ext cx="46800" cy="4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1729404" y="5785109"/>
              <a:ext cx="46800" cy="4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254361" y="4941668"/>
            <a:ext cx="1008112" cy="49506"/>
            <a:chOff x="1115616" y="5782403"/>
            <a:chExt cx="1008112" cy="49506"/>
          </a:xfrm>
        </p:grpSpPr>
        <p:cxnSp>
          <p:nvCxnSpPr>
            <p:cNvPr id="33" name="直線接點 32"/>
            <p:cNvCxnSpPr/>
            <p:nvPr/>
          </p:nvCxnSpPr>
          <p:spPr>
            <a:xfrm>
              <a:off x="1115616" y="58052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endCxn id="37" idx="2"/>
            </p:cNvCxnSpPr>
            <p:nvPr/>
          </p:nvCxnSpPr>
          <p:spPr>
            <a:xfrm>
              <a:off x="1447186" y="5805264"/>
              <a:ext cx="282218" cy="3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>
              <a:off x="1763688" y="580526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橢圓 35"/>
            <p:cNvSpPr/>
            <p:nvPr/>
          </p:nvSpPr>
          <p:spPr>
            <a:xfrm>
              <a:off x="1429936" y="5782403"/>
              <a:ext cx="46800" cy="4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>
              <a:off x="1729404" y="5785109"/>
              <a:ext cx="46800" cy="4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元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件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介紹 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19612" y="1515532"/>
            <a:ext cx="1646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97" y="2407482"/>
            <a:ext cx="3441602" cy="27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duino.io/img/tutorials/tutorial-09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762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27584" y="54868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en-US" altLang="zh-TW" sz="4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按鈕按下去時會有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短路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的情形發生</a:t>
            </a:r>
            <a:endParaRPr lang="en-US" altLang="zh-TW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所以我們接一個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給按鈕，避免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短路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的情形發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37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接線圖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89268" y="2204864"/>
            <a:ext cx="50087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正極接到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負極接到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GND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10K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電阻的另一邊為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4" r="33375" b="3200"/>
          <a:stretch/>
        </p:blipFill>
        <p:spPr>
          <a:xfrm>
            <a:off x="681430" y="2132856"/>
            <a:ext cx="216024" cy="108011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1" t="24354" r="34912" b="21559"/>
          <a:stretch/>
        </p:blipFill>
        <p:spPr>
          <a:xfrm>
            <a:off x="445170" y="4141365"/>
            <a:ext cx="688544" cy="868164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683568" y="404664"/>
            <a:ext cx="1208933" cy="770540"/>
            <a:chOff x="734775" y="512724"/>
            <a:chExt cx="1208933" cy="770540"/>
          </a:xfrm>
        </p:grpSpPr>
        <p:sp>
          <p:nvSpPr>
            <p:cNvPr id="26" name="太陽 25"/>
            <p:cNvSpPr/>
            <p:nvPr/>
          </p:nvSpPr>
          <p:spPr>
            <a:xfrm>
              <a:off x="734775" y="512724"/>
              <a:ext cx="648072" cy="648072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雲朵形 26"/>
            <p:cNvSpPr/>
            <p:nvPr/>
          </p:nvSpPr>
          <p:spPr>
            <a:xfrm>
              <a:off x="863588" y="851216"/>
              <a:ext cx="1080120" cy="432048"/>
            </a:xfrm>
            <a:prstGeom prst="cloud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70115">
                        <a14:foregroundMark x1="21839" y1="20233" x2="29425" y2="20027"/>
                        <a14:foregroundMark x1="29943" y1="21536" x2="29943" y2="21536"/>
                        <a14:foregroundMark x1="33161" y1="20439" x2="20230" y2="29698"/>
                        <a14:foregroundMark x1="24770" y1="18861" x2="28161" y2="24074"/>
                        <a14:foregroundMark x1="21839" y1="43141" x2="8908" y2="44513"/>
                        <a14:foregroundMark x1="27011" y1="47051" x2="27184" y2="61111"/>
                        <a14:foregroundMark x1="28966" y1="45679" x2="28793" y2="62620"/>
                        <a14:foregroundMark x1="20690" y1="1509" x2="20690" y2="4801"/>
                        <a14:backgroundMark x1="27989" y1="51440" x2="27816" y2="55898"/>
                        <a14:backgroundMark x1="20517" y1="7270" x2="20690" y2="10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559" b="3724"/>
          <a:stretch/>
        </p:blipFill>
        <p:spPr>
          <a:xfrm>
            <a:off x="5004048" y="1340768"/>
            <a:ext cx="3851998" cy="48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2195736" y="1916832"/>
            <a:ext cx="5125212" cy="3385429"/>
            <a:chOff x="2144139" y="1925240"/>
            <a:chExt cx="5125212" cy="3385429"/>
          </a:xfrm>
        </p:grpSpPr>
        <p:sp>
          <p:nvSpPr>
            <p:cNvPr id="5" name="橢圓 4"/>
            <p:cNvSpPr/>
            <p:nvPr/>
          </p:nvSpPr>
          <p:spPr>
            <a:xfrm>
              <a:off x="2482738" y="1925240"/>
              <a:ext cx="2040913" cy="714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按下綠</a:t>
              </a:r>
              <a:r>
                <a:rPr lang="zh-TW" altLang="en-US" b="1" dirty="0"/>
                <a:t>旗</a:t>
              </a:r>
              <a:endParaRPr lang="en-US" altLang="zh-TW" b="1" dirty="0" smtClean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325135" y="3574903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/>
                <a:t>LED </a:t>
              </a:r>
              <a:r>
                <a:rPr lang="zh-TW" altLang="en-US" b="1" dirty="0" smtClean="0"/>
                <a:t>暗</a:t>
              </a:r>
              <a:endParaRPr lang="zh-TW" altLang="en-US" b="1" dirty="0"/>
            </a:p>
          </p:txBody>
        </p:sp>
        <p:cxnSp>
          <p:nvCxnSpPr>
            <p:cNvPr id="7" name="直線單箭頭接點 6"/>
            <p:cNvCxnSpPr>
              <a:stCxn id="5" idx="4"/>
              <a:endCxn id="8" idx="0"/>
            </p:cNvCxnSpPr>
            <p:nvPr/>
          </p:nvCxnSpPr>
          <p:spPr>
            <a:xfrm>
              <a:off x="3503195" y="2639633"/>
              <a:ext cx="0" cy="8632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流程圖: 決策 7"/>
            <p:cNvSpPr/>
            <p:nvPr/>
          </p:nvSpPr>
          <p:spPr>
            <a:xfrm>
              <a:off x="2144139" y="3502895"/>
              <a:ext cx="2718112" cy="792088"/>
            </a:xfrm>
            <a:prstGeom prst="flowChartDecisi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是否按下按鈕</a:t>
              </a:r>
              <a:r>
                <a:rPr lang="en-US" altLang="zh-TW" b="1" dirty="0" smtClean="0"/>
                <a:t>?</a:t>
              </a:r>
              <a:endParaRPr lang="zh-TW" altLang="en-US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2531087" y="4662597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/>
                <a:t>LED </a:t>
              </a:r>
              <a:r>
                <a:rPr lang="zh-TW" altLang="en-US" b="1" dirty="0" smtClean="0"/>
                <a:t>亮</a:t>
              </a:r>
              <a:endParaRPr lang="zh-TW" altLang="en-US" b="1" dirty="0"/>
            </a:p>
          </p:txBody>
        </p:sp>
        <p:cxnSp>
          <p:nvCxnSpPr>
            <p:cNvPr id="10" name="直線單箭頭接點 9"/>
            <p:cNvCxnSpPr>
              <a:stCxn id="8" idx="3"/>
              <a:endCxn id="6" idx="1"/>
            </p:cNvCxnSpPr>
            <p:nvPr/>
          </p:nvCxnSpPr>
          <p:spPr>
            <a:xfrm>
              <a:off x="4862251" y="3898939"/>
              <a:ext cx="46288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>
              <a:stCxn id="8" idx="2"/>
              <a:endCxn id="9" idx="0"/>
            </p:cNvCxnSpPr>
            <p:nvPr/>
          </p:nvCxnSpPr>
          <p:spPr>
            <a:xfrm>
              <a:off x="3503195" y="4294983"/>
              <a:ext cx="0" cy="367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肘形接點 11"/>
            <p:cNvCxnSpPr>
              <a:stCxn id="9" idx="2"/>
              <a:endCxn id="8" idx="1"/>
            </p:cNvCxnSpPr>
            <p:nvPr/>
          </p:nvCxnSpPr>
          <p:spPr>
            <a:xfrm rot="5400000" flipH="1">
              <a:off x="2117802" y="3925276"/>
              <a:ext cx="1411730" cy="1359056"/>
            </a:xfrm>
            <a:prstGeom prst="bentConnector4">
              <a:avLst>
                <a:gd name="adj1" fmla="val -16193"/>
                <a:gd name="adj2" fmla="val 142844"/>
              </a:avLst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3526365" y="4247450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是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846938" y="3502895"/>
              <a:ext cx="462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1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否</a:t>
              </a:r>
              <a:endParaRPr lang="en-US" altLang="zh-TW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</p:txBody>
        </p:sp>
        <p:cxnSp>
          <p:nvCxnSpPr>
            <p:cNvPr id="29" name="肘形接點 28"/>
            <p:cNvCxnSpPr>
              <a:stCxn id="6" idx="3"/>
              <a:endCxn id="8" idx="0"/>
            </p:cNvCxnSpPr>
            <p:nvPr/>
          </p:nvCxnSpPr>
          <p:spPr>
            <a:xfrm flipH="1" flipV="1">
              <a:off x="3503195" y="3502895"/>
              <a:ext cx="3766156" cy="396044"/>
            </a:xfrm>
            <a:prstGeom prst="bentConnector4">
              <a:avLst>
                <a:gd name="adj1" fmla="val -11887"/>
                <a:gd name="adj2" fmla="val 242669"/>
              </a:avLst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6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362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 2"/>
          <p:cNvSpPr/>
          <p:nvPr/>
        </p:nvSpPr>
        <p:spPr>
          <a:xfrm>
            <a:off x="5508104" y="3111940"/>
            <a:ext cx="1152128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4716016" y="3356992"/>
            <a:ext cx="1080120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096344" y="5517232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：點選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Installer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積</a:t>
            </a:r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416007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進階題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1720" y="2237202"/>
            <a:ext cx="49685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利用按鈕當作</a:t>
            </a:r>
            <a:r>
              <a:rPr lang="en-US" altLang="zh-TW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的開關</a:t>
            </a:r>
            <a:endParaRPr lang="en-US" altLang="zh-TW" sz="32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按一下按鈕→亮燈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按鈕→熄燈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再次按下按鈕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亮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355976" y="5466560"/>
            <a:ext cx="553998" cy="5187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……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52819" y="6145964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Hint : 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增加一個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變數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9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積</a:t>
            </a:r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3068007" cy="37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420652_887878294571714_582548746_o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35"/>
          <p:cNvSpPr/>
          <p:nvPr/>
        </p:nvSpPr>
        <p:spPr>
          <a:xfrm>
            <a:off x="2436132" y="1720554"/>
            <a:ext cx="4308873" cy="861774"/>
          </a:xfrm>
          <a:prstGeom prst="rect">
            <a:avLst/>
          </a:prstGeom>
          <a:ln w="12700">
            <a:miter lim="400000"/>
          </a:ln>
          <a:effectLst>
            <a:outerShdw blurRad="139700" dist="95246" dir="3545466" rotWithShape="0">
              <a:srgbClr val="000000">
                <a:alpha val="46697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algn="ctr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lang="zh-TW" altLang="en-US" sz="5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控制伺服馬達</a:t>
            </a:r>
            <a:endParaRPr sz="5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56176" y="639633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Script MT Bold" pitchFamily="66" charset="0"/>
                <a:ea typeface="標楷體" pitchFamily="65" charset="-120"/>
                <a:cs typeface="Times New Roman" pitchFamily="18" charset="0"/>
              </a:rPr>
              <a:t>Program the World</a:t>
            </a:r>
            <a:endParaRPr lang="zh-TW" altLang="en-US" sz="2400" b="1" dirty="0">
              <a:latin typeface="Script MT Bold" pitchFamily="66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題目說明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1680" y="2581741"/>
            <a:ext cx="56886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讓伺服馬達轉動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 →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 →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 →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318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元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件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介紹 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9612" y="1515532"/>
            <a:ext cx="4700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伺服馬達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SERVO MOTOR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9612" y="2407482"/>
            <a:ext cx="34323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 轉動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一共有三條線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橘色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的訊號線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紅色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的電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棕色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的接地線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grpSp>
        <p:nvGrpSpPr>
          <p:cNvPr id="18" name="群組 17"/>
          <p:cNvGrpSpPr/>
          <p:nvPr/>
        </p:nvGrpSpPr>
        <p:grpSpPr>
          <a:xfrm>
            <a:off x="2769678" y="3967208"/>
            <a:ext cx="3027881" cy="1977644"/>
            <a:chOff x="5387630" y="4418567"/>
            <a:chExt cx="3027881" cy="197764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90" b="96175" l="9455" r="94545">
                          <a14:backgroundMark x1="37091" y1="10929" x2="40000" y2="147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4653136"/>
              <a:ext cx="2619375" cy="1743075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5387630" y="5524673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橘 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訊號線 </a:t>
              </a:r>
              <a:r>
                <a:rPr lang="en-US" altLang="zh-TW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958533" y="4418567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紅 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+</a:t>
              </a:r>
              <a:r>
                <a:rPr lang="zh-TW" altLang="en-US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159769" y="4667597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棕 </a:t>
              </a:r>
              <a:r>
                <a:rPr lang="en-US" altLang="zh-TW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" name="直線單箭頭接點 10"/>
            <p:cNvCxnSpPr>
              <a:stCxn id="7" idx="0"/>
            </p:cNvCxnSpPr>
            <p:nvPr/>
          </p:nvCxnSpPr>
          <p:spPr>
            <a:xfrm flipV="1">
              <a:off x="6101928" y="5301208"/>
              <a:ext cx="637585" cy="223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>
              <a:stCxn id="8" idx="2"/>
            </p:cNvCxnSpPr>
            <p:nvPr/>
          </p:nvCxnSpPr>
          <p:spPr>
            <a:xfrm>
              <a:off x="6411542" y="4787899"/>
              <a:ext cx="176682" cy="1126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>
              <a:off x="7159769" y="5013176"/>
              <a:ext cx="436567" cy="2160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5282142" y="1776756"/>
            <a:ext cx="3414101" cy="2559784"/>
            <a:chOff x="5584686" y="1249784"/>
            <a:chExt cx="3088382" cy="232244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6236" y1="29319" x2="38023" y2="21990"/>
                          <a14:foregroundMark x1="38023" y1="21990" x2="52091" y2="16230"/>
                          <a14:foregroundMark x1="52471" y1="16754" x2="54373" y2="16230"/>
                          <a14:foregroundMark x1="54373" y1="18325" x2="47909" y2="23037"/>
                          <a14:foregroundMark x1="31559" y1="30366" x2="28137" y2="32984"/>
                          <a14:foregroundMark x1="26616" y1="30366" x2="26236" y2="32461"/>
                          <a14:foregroundMark x1="26616" y1="29319" x2="25475" y2="31937"/>
                          <a14:backgroundMark x1="25856" y1="36126" x2="31179" y2="33508"/>
                          <a14:backgroundMark x1="45627" y1="26702" x2="51711" y2="23560"/>
                          <a14:backgroundMark x1="57034" y1="19372" x2="47909" y2="24607"/>
                          <a14:backgroundMark x1="54373" y1="15183" x2="56654" y2="162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686" y="1249784"/>
              <a:ext cx="3088382" cy="2242893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6469541" y="3202901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SG</a:t>
              </a:r>
              <a:r>
                <a:rPr lang="zh-TW" altLang="en-US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 </a:t>
              </a:r>
              <a:r>
                <a:rPr lang="en-US" altLang="zh-TW" dirty="0" smtClean="0"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90</a:t>
              </a:r>
              <a:endParaRPr lang="zh-TW" altLang="en-US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4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04864"/>
            <a:ext cx="3816425" cy="2104384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556792"/>
            <a:ext cx="752276" cy="117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55576" y="6206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馬達方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塊</a:t>
            </a:r>
            <a:endParaRPr lang="zh-TW" altLang="en-US" sz="32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2" descr="https://scontent-tpe1-1.xx.fbcdn.net/v/t34.0-12/13330396_10205295099371975_1034231539_n.png?oh=516e613f309b135a8496b707e1e45768&amp;oe=5753FD3C"/>
          <p:cNvPicPr>
            <a:picLocks noChangeAspect="1" noChangeArrowheads="1"/>
          </p:cNvPicPr>
          <p:nvPr/>
        </p:nvPicPr>
        <p:blipFill>
          <a:blip r:embed="rId5" cstate="print"/>
          <a:srcRect l="24732" r="2151" b="57593"/>
          <a:stretch>
            <a:fillRect/>
          </a:stretch>
        </p:blipFill>
        <p:spPr bwMode="auto">
          <a:xfrm>
            <a:off x="3851920" y="4437112"/>
            <a:ext cx="4896544" cy="2016224"/>
          </a:xfrm>
          <a:prstGeom prst="rect">
            <a:avLst/>
          </a:prstGeom>
          <a:noFill/>
        </p:spPr>
      </p:pic>
      <p:cxnSp>
        <p:nvCxnSpPr>
          <p:cNvPr id="7" name="直線單箭頭接點 6"/>
          <p:cNvCxnSpPr/>
          <p:nvPr/>
        </p:nvCxnSpPr>
        <p:spPr>
          <a:xfrm>
            <a:off x="6829269" y="3967501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7495477" y="3986852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459706" y="3979485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508104" y="2924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順轉、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逆轉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932040" y="321297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1115616" y="50131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給角度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(0~180)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2051720" y="443711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0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接線圖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39522" y="3003125"/>
            <a:ext cx="38406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電源線接到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Ardiono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線接到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GND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訊號線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236" y1="29319" x2="38023" y2="21990"/>
                        <a14:foregroundMark x1="38023" y1="21990" x2="52091" y2="16230"/>
                        <a14:foregroundMark x1="52471" y1="16754" x2="54373" y2="16230"/>
                        <a14:foregroundMark x1="54373" y1="18325" x2="47909" y2="23037"/>
                        <a14:foregroundMark x1="31559" y1="30366" x2="28137" y2="32984"/>
                        <a14:foregroundMark x1="26616" y1="30366" x2="26236" y2="32461"/>
                        <a14:foregroundMark x1="26616" y1="29319" x2="25475" y2="31937"/>
                        <a14:backgroundMark x1="25856" y1="36126" x2="31179" y2="33508"/>
                        <a14:backgroundMark x1="45627" y1="26702" x2="51711" y2="23560"/>
                        <a14:backgroundMark x1="57034" y1="19372" x2="47909" y2="24607"/>
                        <a14:backgroundMark x1="54373" y1="15183" x2="56654" y2="1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2616" r="15461" b="13599"/>
          <a:stretch/>
        </p:blipFill>
        <p:spPr>
          <a:xfrm>
            <a:off x="683568" y="1167221"/>
            <a:ext cx="1800200" cy="13647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67880">
                        <a14:foregroundMark x1="5211" y1="71340" x2="1527" y2="67809"/>
                        <a14:foregroundMark x1="1393" y1="67497" x2="764" y2="69263"/>
                        <a14:foregroundMark x1="1662" y1="70717" x2="764" y2="68951"/>
                        <a14:foregroundMark x1="809" y1="67809" x2="719" y2="69055"/>
                        <a14:foregroundMark x1="1303" y1="67601" x2="764" y2="67913"/>
                        <a14:backgroundMark x1="14151" y1="86501" x2="22507" y2="86812"/>
                        <a14:backgroundMark x1="898" y1="77985" x2="0" y2="66355"/>
                        <a14:backgroundMark x1="1752" y1="67497" x2="1078" y2="66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964"/>
          <a:stretch/>
        </p:blipFill>
        <p:spPr>
          <a:xfrm>
            <a:off x="3297580" y="2060848"/>
            <a:ext cx="5705816" cy="39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3347864" y="1412776"/>
            <a:ext cx="2040913" cy="4804353"/>
            <a:chOff x="2433864" y="1504796"/>
            <a:chExt cx="2040913" cy="4804353"/>
          </a:xfrm>
        </p:grpSpPr>
        <p:sp>
          <p:nvSpPr>
            <p:cNvPr id="5" name="橢圓 4"/>
            <p:cNvSpPr/>
            <p:nvPr/>
          </p:nvSpPr>
          <p:spPr>
            <a:xfrm>
              <a:off x="2433864" y="1504796"/>
              <a:ext cx="2040913" cy="714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按下綠</a:t>
              </a:r>
              <a:r>
                <a:rPr lang="zh-TW" altLang="en-US" b="1" dirty="0"/>
                <a:t>旗</a:t>
              </a:r>
              <a:endParaRPr lang="en-US" altLang="zh-TW" b="1" dirty="0" smtClean="0"/>
            </a:p>
          </p:txBody>
        </p:sp>
        <p:cxnSp>
          <p:nvCxnSpPr>
            <p:cNvPr id="7" name="直線單箭頭接點 6"/>
            <p:cNvCxnSpPr>
              <a:stCxn id="5" idx="4"/>
              <a:endCxn id="23" idx="0"/>
            </p:cNvCxnSpPr>
            <p:nvPr/>
          </p:nvCxnSpPr>
          <p:spPr>
            <a:xfrm>
              <a:off x="3454321" y="2219189"/>
              <a:ext cx="0" cy="51921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接點 28"/>
            <p:cNvCxnSpPr>
              <a:stCxn id="15" idx="2"/>
              <a:endCxn id="23" idx="0"/>
            </p:cNvCxnSpPr>
            <p:nvPr/>
          </p:nvCxnSpPr>
          <p:spPr>
            <a:xfrm rot="5400000" flipH="1">
              <a:off x="1672123" y="4520601"/>
              <a:ext cx="3564396" cy="12700"/>
            </a:xfrm>
            <a:prstGeom prst="bentConnector5">
              <a:avLst>
                <a:gd name="adj1" fmla="val -6413"/>
                <a:gd name="adj2" fmla="val -16900323"/>
                <a:gd name="adj3" fmla="val 106413"/>
              </a:avLst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482213" y="5654727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轉</a:t>
              </a:r>
              <a:r>
                <a:rPr lang="zh-TW" altLang="en-US" b="1" dirty="0" smtClean="0"/>
                <a:t>到</a:t>
              </a:r>
              <a:r>
                <a:rPr lang="en-US" altLang="zh-TW" b="1" dirty="0" smtClean="0"/>
                <a:t>90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cxnSp>
          <p:nvCxnSpPr>
            <p:cNvPr id="17" name="直線單箭頭接點 16"/>
            <p:cNvCxnSpPr>
              <a:stCxn id="24" idx="2"/>
              <a:endCxn id="15" idx="0"/>
            </p:cNvCxnSpPr>
            <p:nvPr/>
          </p:nvCxnSpPr>
          <p:spPr>
            <a:xfrm>
              <a:off x="3454321" y="5330691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2482213" y="2738403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轉到</a:t>
              </a:r>
              <a:r>
                <a:rPr lang="en-US" altLang="zh-TW" b="1" dirty="0" smtClean="0"/>
                <a:t>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482213" y="4682619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轉</a:t>
              </a:r>
              <a:r>
                <a:rPr lang="zh-TW" altLang="en-US" b="1" dirty="0" smtClean="0"/>
                <a:t>到</a:t>
              </a:r>
              <a:r>
                <a:rPr lang="en-US" altLang="zh-TW" b="1" dirty="0" smtClean="0"/>
                <a:t>180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cxnSp>
          <p:nvCxnSpPr>
            <p:cNvPr id="25" name="直線單箭頭接點 24"/>
            <p:cNvCxnSpPr>
              <a:stCxn id="26" idx="2"/>
              <a:endCxn id="24" idx="0"/>
            </p:cNvCxnSpPr>
            <p:nvPr/>
          </p:nvCxnSpPr>
          <p:spPr>
            <a:xfrm>
              <a:off x="3454321" y="4358583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2482213" y="3710511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轉</a:t>
              </a:r>
              <a:r>
                <a:rPr lang="zh-TW" altLang="en-US" b="1" dirty="0" smtClean="0"/>
                <a:t>到</a:t>
              </a:r>
              <a:r>
                <a:rPr lang="en-US" altLang="zh-TW" b="1" dirty="0" smtClean="0"/>
                <a:t>90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cxnSp>
          <p:nvCxnSpPr>
            <p:cNvPr id="27" name="直線單箭頭接點 26"/>
            <p:cNvCxnSpPr>
              <a:stCxn id="23" idx="2"/>
              <a:endCxn id="26" idx="0"/>
            </p:cNvCxnSpPr>
            <p:nvPr/>
          </p:nvCxnSpPr>
          <p:spPr>
            <a:xfrm>
              <a:off x="3454321" y="3386475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29" y1="65217" x2="5072" y2="65217"/>
                        <a14:foregroundMark x1="91304" y1="34783" x2="4348" y2="43478"/>
                        <a14:foregroundMark x1="20290" y1="21739" x2="3623" y2="26087"/>
                        <a14:foregroundMark x1="91304" y1="78261" x2="38406" y2="82609"/>
                        <a14:foregroundMark x1="83333" y1="17391" x2="92754" y2="17391"/>
                        <a14:foregroundMark x1="2174" y1="13043" x2="2174" y2="73913"/>
                        <a14:foregroundMark x1="2899" y1="73913" x2="12319" y2="78261"/>
                        <a14:foregroundMark x1="10870" y1="82609" x2="10870" y2="95652"/>
                        <a14:backgroundMark x1="12319" y1="13043" x2="17391" y2="8696"/>
                        <a14:backgroundMark x1="94203" y1="91304" x2="90580" y2="95652"/>
                        <a14:backgroundMark x1="97826" y1="95652" x2="21014" y2="95652"/>
                        <a14:backgroundMark x1="725" y1="8696" x2="1449" y2="86957"/>
                        <a14:backgroundMark x1="8696" y1="95652" x2="2899" y2="956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692696"/>
            <a:ext cx="2694984" cy="44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積</a:t>
            </a:r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022" y="1988840"/>
            <a:ext cx="229194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615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 2"/>
          <p:cNvSpPr/>
          <p:nvPr/>
        </p:nvSpPr>
        <p:spPr>
          <a:xfrm>
            <a:off x="5162579" y="4811667"/>
            <a:ext cx="129614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3419872" y="5157192"/>
            <a:ext cx="165618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03648" y="58052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Step4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：點選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Just Download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進階題 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1679" y="1786751"/>
            <a:ext cx="56886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讓伺服馬達轉動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加上按鈕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按著按鈕的時候→停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放開按鈕的時候→照著上一個練習轉動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64841" y="5373216"/>
            <a:ext cx="234230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請接上一顆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10K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 電阻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7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7297" y="3380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流程圖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3215480" y="548680"/>
            <a:ext cx="2040913" cy="5647922"/>
            <a:chOff x="2433862" y="654877"/>
            <a:chExt cx="2040913" cy="5647922"/>
          </a:xfrm>
        </p:grpSpPr>
        <p:sp>
          <p:nvSpPr>
            <p:cNvPr id="5" name="橢圓 4"/>
            <p:cNvSpPr/>
            <p:nvPr/>
          </p:nvSpPr>
          <p:spPr>
            <a:xfrm>
              <a:off x="2433862" y="654877"/>
              <a:ext cx="2040913" cy="714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按下綠</a:t>
              </a:r>
              <a:r>
                <a:rPr lang="zh-TW" altLang="en-US" b="1" dirty="0"/>
                <a:t>旗</a:t>
              </a:r>
              <a:endParaRPr lang="en-US" altLang="zh-TW" b="1" dirty="0" smtClean="0"/>
            </a:p>
          </p:txBody>
        </p:sp>
        <p:cxnSp>
          <p:nvCxnSpPr>
            <p:cNvPr id="7" name="直線單箭頭接點 6"/>
            <p:cNvCxnSpPr>
              <a:stCxn id="5" idx="4"/>
              <a:endCxn id="20" idx="0"/>
            </p:cNvCxnSpPr>
            <p:nvPr/>
          </p:nvCxnSpPr>
          <p:spPr>
            <a:xfrm flipH="1">
              <a:off x="3443438" y="1369270"/>
              <a:ext cx="10881" cy="4135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482213" y="5654727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轉</a:t>
              </a:r>
              <a:r>
                <a:rPr lang="zh-TW" altLang="en-US" b="1" dirty="0" smtClean="0"/>
                <a:t>到</a:t>
              </a:r>
              <a:r>
                <a:rPr lang="en-US" altLang="zh-TW" b="1" dirty="0" smtClean="0"/>
                <a:t>90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cxnSp>
          <p:nvCxnSpPr>
            <p:cNvPr id="17" name="直線單箭頭接點 16"/>
            <p:cNvCxnSpPr>
              <a:stCxn id="24" idx="2"/>
              <a:endCxn id="15" idx="0"/>
            </p:cNvCxnSpPr>
            <p:nvPr/>
          </p:nvCxnSpPr>
          <p:spPr>
            <a:xfrm>
              <a:off x="3454321" y="5330691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2482213" y="2738403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轉到</a:t>
              </a:r>
              <a:r>
                <a:rPr lang="en-US" altLang="zh-TW" b="1" dirty="0" smtClean="0"/>
                <a:t>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482213" y="4682619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轉</a:t>
              </a:r>
              <a:r>
                <a:rPr lang="zh-TW" altLang="en-US" b="1" dirty="0" smtClean="0"/>
                <a:t>到</a:t>
              </a:r>
              <a:r>
                <a:rPr lang="en-US" altLang="zh-TW" b="1" dirty="0" smtClean="0"/>
                <a:t>180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cxnSp>
          <p:nvCxnSpPr>
            <p:cNvPr id="25" name="直線單箭頭接點 24"/>
            <p:cNvCxnSpPr>
              <a:stCxn id="26" idx="2"/>
              <a:endCxn id="24" idx="0"/>
            </p:cNvCxnSpPr>
            <p:nvPr/>
          </p:nvCxnSpPr>
          <p:spPr>
            <a:xfrm>
              <a:off x="3454321" y="4358583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2482213" y="3710511"/>
              <a:ext cx="1944216" cy="64807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轉</a:t>
              </a:r>
              <a:r>
                <a:rPr lang="zh-TW" altLang="en-US" b="1" dirty="0" smtClean="0"/>
                <a:t>到</a:t>
              </a:r>
              <a:r>
                <a:rPr lang="en-US" altLang="zh-TW" b="1" dirty="0" smtClean="0"/>
                <a:t>90</a:t>
              </a:r>
              <a:r>
                <a:rPr lang="zh-TW" altLang="en-US" b="1" dirty="0" smtClean="0"/>
                <a:t>度</a:t>
              </a:r>
              <a:endParaRPr lang="zh-TW" altLang="en-US" b="1" dirty="0"/>
            </a:p>
          </p:txBody>
        </p:sp>
        <p:cxnSp>
          <p:nvCxnSpPr>
            <p:cNvPr id="27" name="直線單箭頭接點 26"/>
            <p:cNvCxnSpPr>
              <a:stCxn id="23" idx="2"/>
              <a:endCxn id="26" idx="0"/>
            </p:cNvCxnSpPr>
            <p:nvPr/>
          </p:nvCxnSpPr>
          <p:spPr>
            <a:xfrm>
              <a:off x="3454321" y="3386475"/>
              <a:ext cx="0" cy="32403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29" y1="65217" x2="5072" y2="65217"/>
                        <a14:foregroundMark x1="91304" y1="34783" x2="4348" y2="43478"/>
                        <a14:foregroundMark x1="20290" y1="21739" x2="3623" y2="26087"/>
                        <a14:foregroundMark x1="91304" y1="78261" x2="38406" y2="82609"/>
                        <a14:foregroundMark x1="83333" y1="17391" x2="92754" y2="17391"/>
                        <a14:foregroundMark x1="2174" y1="13043" x2="2174" y2="73913"/>
                        <a14:foregroundMark x1="2899" y1="73913" x2="12319" y2="78261"/>
                        <a14:foregroundMark x1="10870" y1="82609" x2="10870" y2="95652"/>
                        <a14:backgroundMark x1="12319" y1="13043" x2="17391" y2="8696"/>
                        <a14:backgroundMark x1="94203" y1="91304" x2="90580" y2="95652"/>
                        <a14:backgroundMark x1="97826" y1="95652" x2="21014" y2="95652"/>
                        <a14:backgroundMark x1="725" y1="8696" x2="1449" y2="86957"/>
                        <a14:backgroundMark x1="8696" y1="95652" x2="2899" y2="956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692696"/>
            <a:ext cx="2694984" cy="44916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15482" y="325763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隔</a:t>
            </a:r>
            <a:r>
              <a:rPr lang="en-US" altLang="zh-TW" dirty="0" smtClean="0">
                <a:solidFill>
                  <a:srgbClr val="FF0000"/>
                </a:solidFill>
              </a:rPr>
              <a:t>0.5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15481" y="420074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隔</a:t>
            </a:r>
            <a:r>
              <a:rPr lang="en-US" altLang="zh-TW" dirty="0" smtClean="0">
                <a:solidFill>
                  <a:srgbClr val="FF0000"/>
                </a:solidFill>
              </a:rPr>
              <a:t>0.5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57482" y="522984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隔</a:t>
            </a:r>
            <a:r>
              <a:rPr lang="en-US" altLang="zh-TW" dirty="0" smtClean="0">
                <a:solidFill>
                  <a:srgbClr val="FF0000"/>
                </a:solidFill>
              </a:rPr>
              <a:t>0.5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15480" y="625649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隔</a:t>
            </a:r>
            <a:r>
              <a:rPr lang="en-US" altLang="zh-TW" dirty="0" smtClean="0">
                <a:solidFill>
                  <a:srgbClr val="FF0000"/>
                </a:solidFill>
              </a:rPr>
              <a:t>0.5</a:t>
            </a:r>
            <a:r>
              <a:rPr lang="zh-TW" altLang="en-US" dirty="0" smtClean="0">
                <a:solidFill>
                  <a:srgbClr val="FF0000"/>
                </a:solidFill>
              </a:rPr>
              <a:t>秒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0" name="流程圖: 決策 19"/>
          <p:cNvSpPr/>
          <p:nvPr/>
        </p:nvSpPr>
        <p:spPr>
          <a:xfrm>
            <a:off x="2962707" y="1676658"/>
            <a:ext cx="2524698" cy="656262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是否按下按鈕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4225056" y="2332920"/>
            <a:ext cx="6350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接點 50"/>
          <p:cNvCxnSpPr>
            <a:endCxn id="20" idx="3"/>
          </p:cNvCxnSpPr>
          <p:nvPr/>
        </p:nvCxnSpPr>
        <p:spPr>
          <a:xfrm rot="16200000" flipV="1">
            <a:off x="3747624" y="3744571"/>
            <a:ext cx="4436367" cy="956803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肘形接點 54"/>
          <p:cNvCxnSpPr>
            <a:stCxn id="15" idx="2"/>
          </p:cNvCxnSpPr>
          <p:nvPr/>
        </p:nvCxnSpPr>
        <p:spPr>
          <a:xfrm rot="16200000" flipH="1">
            <a:off x="5217796" y="5214744"/>
            <a:ext cx="244554" cy="2208269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2539662" y="21111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是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4328247" y="22957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否</a:t>
            </a:r>
          </a:p>
        </p:txBody>
      </p:sp>
      <p:cxnSp>
        <p:nvCxnSpPr>
          <p:cNvPr id="59" name="肘形接點 58"/>
          <p:cNvCxnSpPr>
            <a:stCxn id="20" idx="1"/>
            <a:endCxn id="20" idx="0"/>
          </p:cNvCxnSpPr>
          <p:nvPr/>
        </p:nvCxnSpPr>
        <p:spPr>
          <a:xfrm rot="10800000" flipH="1">
            <a:off x="2962706" y="1676659"/>
            <a:ext cx="1262349" cy="328131"/>
          </a:xfrm>
          <a:prstGeom prst="bentConnector4">
            <a:avLst>
              <a:gd name="adj1" fmla="val -18109"/>
              <a:gd name="adj2" fmla="val 18772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63" y="4905723"/>
            <a:ext cx="927419" cy="99875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421" y1="11840" x2="86255" y2="11658"/>
                        <a14:foregroundMark x1="49527" y1="20765" x2="57318" y2="22162"/>
                        <a14:foregroundMark x1="68726" y1="16697" x2="76516" y2="20158"/>
                        <a14:foregroundMark x1="89149" y1="3947" x2="95826" y2="3764"/>
                        <a14:foregroundMark x1="84418" y1="3947" x2="84140" y2="4372"/>
                        <a14:foregroundMark x1="74290" y1="10929" x2="73734" y2="425"/>
                        <a14:foregroundMark x1="87479" y1="15179" x2="86533" y2="42016"/>
                        <a14:foregroundMark x1="52031" y1="62356" x2="53422" y2="62659"/>
                        <a14:foregroundMark x1="73623" y1="911" x2="36171" y2="789"/>
                        <a14:foregroundMark x1="14302" y1="50030" x2="4062" y2="52884"/>
                        <a14:foregroundMark x1="2838" y1="47177" x2="6066" y2="49787"/>
                        <a14:foregroundMark x1="1224" y1="48027" x2="2838" y2="49362"/>
                        <a14:foregroundMark x1="1836" y1="47177" x2="2615" y2="47359"/>
                        <a14:backgroundMark x1="49082" y1="98361" x2="96383" y2="97571"/>
                        <a14:backgroundMark x1="49638" y1="59927" x2="51586" y2="60413"/>
                        <a14:backgroundMark x1="37563" y1="58409" x2="21258" y2="58106"/>
                        <a14:backgroundMark x1="74903" y1="425" x2="36839" y2="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41" y="1484784"/>
            <a:ext cx="4536504" cy="41578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236" y1="29319" x2="38023" y2="21990"/>
                        <a14:foregroundMark x1="38023" y1="21990" x2="52091" y2="16230"/>
                        <a14:foregroundMark x1="52471" y1="16754" x2="54373" y2="16230"/>
                        <a14:foregroundMark x1="54373" y1="18325" x2="47909" y2="23037"/>
                        <a14:foregroundMark x1="31559" y1="30366" x2="28137" y2="32984"/>
                        <a14:foregroundMark x1="26616" y1="30366" x2="26236" y2="32461"/>
                        <a14:foregroundMark x1="26616" y1="29319" x2="25475" y2="31937"/>
                        <a14:backgroundMark x1="25856" y1="36126" x2="31179" y2="33508"/>
                        <a14:backgroundMark x1="45627" y1="26702" x2="51711" y2="23560"/>
                        <a14:backgroundMark x1="57034" y1="19372" x2="47909" y2="24607"/>
                        <a14:backgroundMark x1="54373" y1="15183" x2="56654" y2="1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2616" r="44769" b="13599"/>
          <a:stretch/>
        </p:blipFill>
        <p:spPr>
          <a:xfrm>
            <a:off x="120563" y="1484784"/>
            <a:ext cx="800645" cy="10391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接線圖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21208" y="1399171"/>
            <a:ext cx="563962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Ardiono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接地線接到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GND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訊號線接到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10K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電阻的另一邊為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676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積</a:t>
            </a:r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木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039" l="0" r="960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1760" y="1556792"/>
            <a:ext cx="4896810" cy="42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元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件</a:t>
            </a:r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介紹 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9612" y="1515532"/>
            <a:ext cx="461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光敏電阻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SERVO MOTOR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19612" y="2407482"/>
            <a:ext cx="4368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光的偵測器，受到光強弱的影響。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光越大，電阻越小。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光越小，電阻越大。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無極性，兩隻腳沒有分正負極。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可以接在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或者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analog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：亮→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true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，暗→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false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analog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：值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0~1023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，越亮值就越大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0885" y1="36667" x2="77876" y2="23333"/>
                        <a14:foregroundMark x1="53540" y1="52000" x2="92478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260380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進階題 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1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1679" y="1786751"/>
            <a:ext cx="56886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讓伺服馬達轉動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合光敏電阻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有光的時候→正轉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沒有光的時候→反轉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31280" y="5877272"/>
            <a:ext cx="4009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Hint :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光敏電阻使用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digital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的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pin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角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6" t="93145" r="-714" b="-1810"/>
          <a:stretch/>
        </p:blipFill>
        <p:spPr>
          <a:xfrm>
            <a:off x="3491880" y="6320901"/>
            <a:ext cx="2088232" cy="32671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372856" y="5324728"/>
            <a:ext cx="23262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接上一顆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10K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 電阻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6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236" y1="29319" x2="38023" y2="21990"/>
                        <a14:foregroundMark x1="38023" y1="21990" x2="52091" y2="16230"/>
                        <a14:foregroundMark x1="52471" y1="16754" x2="54373" y2="16230"/>
                        <a14:foregroundMark x1="54373" y1="18325" x2="47909" y2="23037"/>
                        <a14:foregroundMark x1="31559" y1="30366" x2="28137" y2="32984"/>
                        <a14:foregroundMark x1="26616" y1="30366" x2="26236" y2="32461"/>
                        <a14:foregroundMark x1="26616" y1="29319" x2="25475" y2="31937"/>
                        <a14:backgroundMark x1="25856" y1="36126" x2="31179" y2="33508"/>
                        <a14:backgroundMark x1="45627" y1="26702" x2="51711" y2="23560"/>
                        <a14:backgroundMark x1="57034" y1="19372" x2="47909" y2="24607"/>
                        <a14:backgroundMark x1="54373" y1="15183" x2="56654" y2="1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2616" r="44769" b="13599"/>
          <a:stretch/>
        </p:blipFill>
        <p:spPr>
          <a:xfrm>
            <a:off x="106683" y="2306350"/>
            <a:ext cx="800645" cy="10391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接線圖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69265">
                        <a14:foregroundMark x1="945" y1="44650" x2="4049" y2="47394"/>
                        <a14:foregroundMark x1="1046" y1="44513" x2="607" y2="45267"/>
                        <a14:foregroundMark x1="31073" y1="57819" x2="33333" y2="65844"/>
                        <a14:foregroundMark x1="27868" y1="57407" x2="32287" y2="56516"/>
                        <a14:foregroundMark x1="27362" y1="56927" x2="27632" y2="59259"/>
                        <a14:backgroundMark x1="270" y1="43827" x2="202" y2="48148"/>
                        <a14:backgroundMark x1="9615" y1="55693" x2="10155" y2="55693"/>
                        <a14:backgroundMark x1="11775" y1="54801" x2="6714" y2="18381"/>
                        <a14:backgroundMark x1="11775" y1="57682" x2="22166" y2="56653"/>
                        <a14:backgroundMark x1="19433" y1="17695" x2="22605" y2="40123"/>
                        <a14:backgroundMark x1="9683" y1="58505" x2="10088" y2="58985"/>
                        <a14:backgroundMark x1="27024" y1="58985" x2="21255" y2="59259"/>
                        <a14:backgroundMark x1="38968" y1="47805" x2="39035" y2="55967"/>
                        <a14:backgroundMark x1="49190" y1="49108" x2="42308" y2="50823"/>
                        <a14:backgroundMark x1="56174" y1="54801" x2="46964" y2="54527"/>
                        <a14:backgroundMark x1="44062" y1="2881" x2="43522" y2="6584"/>
                        <a14:backgroundMark x1="56511" y1="892" x2="54757" y2="137"/>
                        <a14:backgroundMark x1="15013" y1="823" x2="16262" y2="137"/>
                        <a14:backgroundMark x1="25978" y1="97531" x2="58907" y2="97188"/>
                        <a14:backgroundMark x1="21896" y1="206" x2="40216" y2="69"/>
                        <a14:backgroundMark x1="1383" y1="44582" x2="337" y2="44033"/>
                        <a14:backgroundMark x1="45108" y1="549" x2="46120" y2="69"/>
                        <a14:backgroundMark x1="53745" y1="206" x2="47571" y2="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438"/>
          <a:stretch/>
        </p:blipFill>
        <p:spPr>
          <a:xfrm>
            <a:off x="3741022" y="1694916"/>
            <a:ext cx="5369230" cy="450994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21208" y="2132856"/>
            <a:ext cx="56396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Ardiono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接地線接到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GND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訊號線接到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10K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電阻的另一邊為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0885" y1="36667" x2="77876" y2="23333"/>
                        <a14:foregroundMark x1="53540" y1="52000" x2="92478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423" y="4705040"/>
            <a:ext cx="1298234" cy="8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積</a:t>
            </a:r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06" y="2348880"/>
            <a:ext cx="3934179" cy="24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進階題 </a:t>
            </a:r>
            <a:r>
              <a:rPr lang="en-US" altLang="zh-TW" sz="3600" b="1" dirty="0" smtClean="0">
                <a:solidFill>
                  <a:schemeClr val="accent6">
                    <a:lumMod val="75000"/>
                  </a:schemeClr>
                </a:solidFill>
                <a:latin typeface="華康竹風體W4" pitchFamily="65" charset="-120"/>
                <a:ea typeface="華康竹風體W4" pitchFamily="65" charset="-120"/>
              </a:rPr>
              <a:t>2</a:t>
            </a:r>
            <a:endParaRPr lang="zh-TW" altLang="en-US" sz="3600" b="1" dirty="0">
              <a:solidFill>
                <a:schemeClr val="accent6">
                  <a:lumMod val="75000"/>
                </a:schemeClr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1680" y="2204864"/>
            <a:ext cx="56886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讓伺服馬達轉動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合光敏電阻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光線越亮，轉動角度越大；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反之，轉動角度越小。</a:t>
            </a:r>
            <a:endParaRPr lang="en-US" altLang="zh-TW" sz="24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36891" y="5877272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Hint :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光敏電阻使用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analog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的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pin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角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t="35177" r="37806" b="59882"/>
          <a:stretch/>
        </p:blipFill>
        <p:spPr>
          <a:xfrm>
            <a:off x="3635896" y="6381328"/>
            <a:ext cx="1800200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6236" y1="29319" x2="38023" y2="21990"/>
                        <a14:foregroundMark x1="38023" y1="21990" x2="52091" y2="16230"/>
                        <a14:foregroundMark x1="52471" y1="16754" x2="54373" y2="16230"/>
                        <a14:foregroundMark x1="54373" y1="18325" x2="47909" y2="23037"/>
                        <a14:foregroundMark x1="31559" y1="30366" x2="28137" y2="32984"/>
                        <a14:foregroundMark x1="26616" y1="30366" x2="26236" y2="32461"/>
                        <a14:foregroundMark x1="26616" y1="29319" x2="25475" y2="31937"/>
                        <a14:backgroundMark x1="25856" y1="36126" x2="31179" y2="33508"/>
                        <a14:backgroundMark x1="45627" y1="26702" x2="51711" y2="23560"/>
                        <a14:backgroundMark x1="57034" y1="19372" x2="47909" y2="24607"/>
                        <a14:backgroundMark x1="54373" y1="15183" x2="56654" y2="1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12616" r="44769" b="13599"/>
          <a:stretch/>
        </p:blipFill>
        <p:spPr>
          <a:xfrm>
            <a:off x="106683" y="2306350"/>
            <a:ext cx="800645" cy="10391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接線圖</a:t>
            </a:r>
            <a:endParaRPr lang="zh-TW" altLang="en-US" sz="3600" b="1" dirty="0">
              <a:solidFill>
                <a:srgbClr val="00B05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21208" y="2132856"/>
            <a:ext cx="56396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電源線接到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Ardiono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接地線接到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GND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訊號線接到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5V</a:t>
            </a:r>
          </a:p>
          <a:p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另一邊接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en-US" altLang="zh-TW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analog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A0 </a:t>
            </a:r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以及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10K 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電阻的另一邊為 </a:t>
            </a:r>
            <a:r>
              <a:rPr lang="en-US" altLang="zh-TW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Arduino</a:t>
            </a:r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GND</a:t>
            </a: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885" y1="36667" x2="77876" y2="23333"/>
                        <a14:foregroundMark x1="53540" y1="52000" x2="92478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423" y="4705040"/>
            <a:ext cx="1298234" cy="8616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75" b="100000" l="0" r="100000">
                        <a14:foregroundMark x1="1532" y1="52557" x2="5153" y2="54615"/>
                        <a14:foregroundMark x1="557" y1="53380" x2="1300" y2="53733"/>
                        <a14:foregroundMark x1="1439" y1="52616" x2="882" y2="52675"/>
                        <a14:foregroundMark x1="45125" y1="62904" x2="38626" y2="63316"/>
                        <a14:foregroundMark x1="42433" y1="64139" x2="15970" y2="64139"/>
                        <a14:foregroundMark x1="37651" y1="62963" x2="37790" y2="64727"/>
                        <a14:foregroundMark x1="12953" y1="62728" x2="21402" y2="62551"/>
                        <a14:backgroundMark x1="279" y1="52440" x2="604" y2="57731"/>
                        <a14:backgroundMark x1="13417" y1="61964" x2="14253" y2="61846"/>
                        <a14:backgroundMark x1="22377" y1="63433" x2="16063" y2="63316"/>
                        <a14:backgroundMark x1="14253" y1="63492" x2="15831" y2="63610"/>
                        <a14:backgroundMark x1="13370" y1="64315" x2="13928" y2="65079"/>
                        <a14:backgroundMark x1="53853" y1="55850" x2="53714" y2="61611"/>
                        <a14:backgroundMark x1="36609" y1="65031" x2="16540" y2="64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68" r="18446"/>
          <a:stretch/>
        </p:blipFill>
        <p:spPr>
          <a:xfrm>
            <a:off x="4112563" y="1916832"/>
            <a:ext cx="4896544" cy="40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40466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環境建置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4047"/>
            <a:ext cx="8400540" cy="40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11560" y="1311151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：到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官網 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s4a.cat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707904" y="3284984"/>
            <a:ext cx="72008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4283968" y="3645024"/>
            <a:ext cx="792088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932040" y="6165304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：點選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Download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59832" y="40466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程式</a:t>
            </a:r>
            <a:r>
              <a:rPr lang="zh-TW" altLang="en-US" sz="3600" b="1" dirty="0" smtClean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積</a:t>
            </a:r>
            <a:r>
              <a:rPr lang="zh-TW" altLang="en-US" sz="3600" b="1" dirty="0">
                <a:solidFill>
                  <a:srgbClr val="00B050"/>
                </a:solidFill>
                <a:latin typeface="華康竹風體W4" pitchFamily="65" charset="-120"/>
                <a:ea typeface="華康竹風體W4" pitchFamily="65" charset="-120"/>
              </a:rPr>
              <a:t>木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4"/>
          <a:stretch/>
        </p:blipFill>
        <p:spPr>
          <a:xfrm>
            <a:off x="1087574" y="2708920"/>
            <a:ext cx="6896843" cy="177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58" y="664974"/>
            <a:ext cx="8910316" cy="437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圓角矩形 2"/>
          <p:cNvSpPr/>
          <p:nvPr/>
        </p:nvSpPr>
        <p:spPr>
          <a:xfrm>
            <a:off x="1095896" y="3891519"/>
            <a:ext cx="1152128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1619672" y="4149080"/>
            <a:ext cx="648072" cy="1656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03648" y="594928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：點選 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Windows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7898" r="29693" b="5224"/>
          <a:stretch>
            <a:fillRect/>
          </a:stretch>
        </p:blipFill>
        <p:spPr bwMode="auto">
          <a:xfrm>
            <a:off x="755576" y="1124744"/>
            <a:ext cx="777359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>
            <a:off x="467544" y="26064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韌體</a:t>
            </a:r>
            <a:endParaRPr lang="zh-TW" altLang="en-US" sz="4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3923928" y="4869160"/>
            <a:ext cx="523776" cy="2464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4716016" y="2780928"/>
            <a:ext cx="194421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319464" y="22768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here </a:t>
            </a: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點右鍵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的另存連結為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9553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將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韌體上傳到 </a:t>
            </a:r>
            <a:r>
              <a:rPr lang="en-US" altLang="zh-TW" sz="3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UNO</a:t>
            </a:r>
            <a:endParaRPr lang="zh-TW" altLang="en-US" sz="3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3724"/>
          <a:stretch>
            <a:fillRect/>
          </a:stretch>
        </p:blipFill>
        <p:spPr bwMode="auto">
          <a:xfrm>
            <a:off x="971600" y="1124744"/>
            <a:ext cx="71287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1115616" y="1772816"/>
            <a:ext cx="6480720" cy="2464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>
            <a:stCxn id="9" idx="1"/>
          </p:cNvCxnSpPr>
          <p:nvPr/>
        </p:nvCxnSpPr>
        <p:spPr>
          <a:xfrm flipH="1" flipV="1">
            <a:off x="3419872" y="2060848"/>
            <a:ext cx="504056" cy="5188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923928" y="234888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Step2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點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開剛下載好的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S4A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韌體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475297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8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1737" t="10626" r="23989" b="5704"/>
          <a:stretch>
            <a:fillRect/>
          </a:stretch>
        </p:blipFill>
        <p:spPr bwMode="auto">
          <a:xfrm>
            <a:off x="251520" y="404664"/>
            <a:ext cx="57606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6144161" y="2009733"/>
            <a:ext cx="291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：確認選到的板子為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UNO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板</a:t>
            </a:r>
            <a:endParaRPr lang="en-US" altLang="zh-TW" sz="24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621381" y="2492896"/>
            <a:ext cx="2376264" cy="2464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1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10672</TotalTime>
  <Words>1483</Words>
  <Application>Microsoft Office PowerPoint</Application>
  <PresentationFormat>如螢幕大小 (4:3)</PresentationFormat>
  <Paragraphs>339</Paragraphs>
  <Slides>50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4" baseType="lpstr">
      <vt:lpstr>Helvetica Neue</vt:lpstr>
      <vt:lpstr>Helvetica Neue Medium</vt:lpstr>
      <vt:lpstr>Meiryo UI</vt:lpstr>
      <vt:lpstr>Script MT Bold</vt:lpstr>
      <vt:lpstr>華康竹風體W4</vt:lpstr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scream</cp:lastModifiedBy>
  <cp:revision>90</cp:revision>
  <dcterms:created xsi:type="dcterms:W3CDTF">2016-02-23T16:16:19Z</dcterms:created>
  <dcterms:modified xsi:type="dcterms:W3CDTF">2016-07-06T04:05:44Z</dcterms:modified>
</cp:coreProperties>
</file>