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DA82-D1E4-43F2-913F-922B6BCF3CE5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0D142-7F82-43E9-8FE3-8458CE4E22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90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Bug</a:t>
            </a:r>
            <a:r>
              <a:rPr lang="zh-TW" altLang="en-US" dirty="0" smtClean="0"/>
              <a:t>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14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BUG</a:t>
            </a:r>
            <a:r>
              <a:rPr lang="zh-TW" altLang="en-US" dirty="0" smtClean="0"/>
              <a:t>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6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 userDrawn="1"/>
        </p:nvSpPr>
        <p:spPr>
          <a:xfrm>
            <a:off x="86747" y="82622"/>
            <a:ext cx="8964488" cy="6669360"/>
          </a:xfrm>
          <a:prstGeom prst="roundRect">
            <a:avLst>
              <a:gd name="adj" fmla="val 7924"/>
            </a:avLst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61DB-7A75-4102-AE00-B9DD321E63A6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A35F-2781-47CD-8F02-C2826AB42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openxmlformats.org/officeDocument/2006/relationships/image" Target="../media/image32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386038_887878291238381_1850083474_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-0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04248" y="6165304"/>
            <a:ext cx="2339752" cy="64807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3"/>
          <p:cNvSpPr/>
          <p:nvPr/>
        </p:nvSpPr>
        <p:spPr>
          <a:xfrm>
            <a:off x="395536" y="1622991"/>
            <a:ext cx="8317015" cy="1661993"/>
          </a:xfrm>
          <a:prstGeom prst="rect">
            <a:avLst/>
          </a:prstGeom>
          <a:ln w="12700">
            <a:miter lim="400000"/>
          </a:ln>
          <a:effectLst>
            <a:outerShdw blurRad="139700" dist="95246" dir="3545466" rotWithShape="0">
              <a:srgbClr val="000000">
                <a:alpha val="466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 sz="1800"/>
            </a:pPr>
            <a:r>
              <a:rPr sz="5400" b="1" i="1" dirty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  <a:cs typeface="+mj-cs"/>
                <a:sym typeface="Hannotate TC Regular"/>
              </a:rPr>
              <a:t>Program the </a:t>
            </a:r>
            <a:r>
              <a:rPr sz="5400" b="1" i="1" dirty="0" err="1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  <a:cs typeface="+mj-cs"/>
                <a:sym typeface="Hannotate TC Regular"/>
              </a:rPr>
              <a:t>World教學計劃</a:t>
            </a:r>
            <a:endParaRPr sz="5400" b="1" i="1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  <a:cs typeface="+mj-cs"/>
              <a:sym typeface="Hannotate TC Regular"/>
            </a:endParaRPr>
          </a:p>
          <a:p>
            <a:pPr lvl="0" algn="ctr">
              <a:defRPr sz="1800"/>
            </a:pPr>
            <a:r>
              <a:rPr sz="5400" b="1" i="1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  <a:cs typeface="+mj-cs"/>
                <a:sym typeface="Hannotate TC Regular"/>
              </a:rPr>
              <a:t>Scratch</a:t>
            </a:r>
            <a:r>
              <a:rPr lang="zh-TW" altLang="en-US" sz="5400" b="1" i="1" dirty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  <a:cs typeface="+mj-cs"/>
                <a:sym typeface="Hannotate TC Regular"/>
              </a:rPr>
              <a:t>高</a:t>
            </a:r>
            <a:r>
              <a:rPr sz="5400" b="1" i="1" dirty="0" err="1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  <a:cs typeface="+mj-cs"/>
                <a:sym typeface="Hannotate TC Regular"/>
              </a:rPr>
              <a:t>階班</a:t>
            </a:r>
            <a:endParaRPr sz="5400" b="1" i="1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  <a:cs typeface="+mj-cs"/>
              <a:sym typeface="Hannotate TC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蟑螂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46581" y="40050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時間到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35696" y="55892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兒風體W4" pitchFamily="34" charset="-120"/>
                <a:ea typeface="華康兒風體W4" pitchFamily="34" charset="-120"/>
              </a:rPr>
              <a:t>秒數自訂</a:t>
            </a:r>
            <a:endParaRPr lang="zh-TW" altLang="en-US" sz="2800" dirty="0">
              <a:solidFill>
                <a:srgbClr val="FF0000"/>
              </a:solidFill>
              <a:latin typeface="華康兒風體W4" pitchFamily="34" charset="-120"/>
              <a:ea typeface="華康兒風體W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699792" y="5013176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25258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47128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115616" y="1124744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隨機產生分身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蟑螂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r>
              <a:rPr lang="en-US" altLang="zh-TW" sz="3600" b="1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39752" y="1340768"/>
            <a:ext cx="720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身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隨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機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出</a:t>
            </a:r>
            <a:endParaRPr lang="en-US" altLang="zh-TW" sz="3200" dirty="0" smtClean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現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19872" y="1196752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當分身</a:t>
            </a:r>
            <a:r>
              <a:rPr lang="zh-TW" altLang="en-US" b="1" dirty="0" smtClean="0"/>
              <a:t>產生</a:t>
            </a:r>
            <a:endParaRPr lang="en-US" altLang="zh-TW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3419872" y="2132856"/>
            <a:ext cx="208823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旋轉 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 </a:t>
            </a:r>
            <a:r>
              <a:rPr lang="zh-TW" altLang="en-US" b="1" dirty="0"/>
              <a:t>度</a:t>
            </a:r>
          </a:p>
        </p:txBody>
      </p:sp>
      <p:cxnSp>
        <p:nvCxnSpPr>
          <p:cNvPr id="9" name="直線單箭頭接點 8"/>
          <p:cNvCxnSpPr/>
          <p:nvPr/>
        </p:nvCxnSpPr>
        <p:spPr>
          <a:xfrm>
            <a:off x="4427984" y="270892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4427984" y="1844824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 descr="蟑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1468141" cy="1152128"/>
          </a:xfrm>
          <a:prstGeom prst="rect">
            <a:avLst/>
          </a:prstGeom>
        </p:spPr>
      </p:pic>
      <p:cxnSp>
        <p:nvCxnSpPr>
          <p:cNvPr id="33" name="直線單箭頭接點 32"/>
          <p:cNvCxnSpPr/>
          <p:nvPr/>
        </p:nvCxnSpPr>
        <p:spPr>
          <a:xfrm>
            <a:off x="4427984" y="3861048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347864" y="3068960"/>
            <a:ext cx="216024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隨機移動</a:t>
            </a:r>
            <a:r>
              <a:rPr lang="zh-TW" altLang="en-US" b="1" dirty="0"/>
              <a:t>到畫面中的任一座標</a:t>
            </a:r>
          </a:p>
        </p:txBody>
      </p:sp>
      <p:sp>
        <p:nvSpPr>
          <p:cNvPr id="24" name="矩形 23"/>
          <p:cNvSpPr/>
          <p:nvPr/>
        </p:nvSpPr>
        <p:spPr>
          <a:xfrm>
            <a:off x="3491880" y="4221088"/>
            <a:ext cx="194421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顯示</a:t>
            </a:r>
            <a:endParaRPr lang="zh-TW" altLang="en-US" b="1" dirty="0"/>
          </a:p>
        </p:txBody>
      </p:sp>
      <p:sp>
        <p:nvSpPr>
          <p:cNvPr id="25" name="矩形 24"/>
          <p:cNvSpPr/>
          <p:nvPr/>
        </p:nvSpPr>
        <p:spPr>
          <a:xfrm>
            <a:off x="3491880" y="5085184"/>
            <a:ext cx="194421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等待 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 秒</a:t>
            </a:r>
            <a:endParaRPr lang="zh-TW" altLang="en-US" b="1" dirty="0"/>
          </a:p>
        </p:txBody>
      </p:sp>
      <p:cxnSp>
        <p:nvCxnSpPr>
          <p:cNvPr id="30" name="直線單箭頭接點 29"/>
          <p:cNvCxnSpPr/>
          <p:nvPr/>
        </p:nvCxnSpPr>
        <p:spPr>
          <a:xfrm>
            <a:off x="4427984" y="472514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3419872" y="5949280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刪除分身</a:t>
            </a:r>
            <a:endParaRPr lang="en-US" altLang="zh-TW" b="1" dirty="0" smtClean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4427984" y="558924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627784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蟑螂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1560" y="14847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分身隨機出現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9928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563888" y="764704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背景設定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581170" y="2276872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蟑螂動作</a:t>
            </a:r>
            <a:endParaRPr lang="en-US" altLang="zh-TW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581170" y="3861048"/>
            <a:ext cx="1710910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拍子動作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427984" y="1628800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4427984" y="3188973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427984" y="4773149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491880" y="5373216"/>
            <a:ext cx="1944216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拍子打蟑螂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 descr="小拍拍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1152128" cy="128980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7584" y="15567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跟著滑鼠游標移動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27919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點下滑鼠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時，要有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的動作，也就是更換造型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小拍拍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9273"/>
            <a:ext cx="936104" cy="1047966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2411760" y="3503329"/>
            <a:ext cx="93610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195736" y="364734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按下滑鼠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小拍拍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9" y="3287305"/>
            <a:ext cx="1224136" cy="657295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5652120" y="3543399"/>
            <a:ext cx="93610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436096" y="368741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滑鼠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小拍拍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039343"/>
            <a:ext cx="936104" cy="104796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899592" y="419147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拍拍</a:t>
            </a:r>
            <a:r>
              <a:rPr lang="en-US" altLang="zh-TW" sz="2000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2000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092280" y="426347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拍拍</a:t>
            </a:r>
            <a:r>
              <a:rPr lang="en-US" altLang="zh-TW" sz="2000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2000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79912" y="419147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拍拍</a:t>
            </a:r>
            <a:r>
              <a:rPr lang="en-US" altLang="zh-TW" sz="2000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2</a:t>
            </a:r>
            <a:endParaRPr lang="zh-TW" altLang="en-US" sz="2000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99592" y="483954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到時，隱藏並停止所有遊戲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 descr="小拍拍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1093470" cy="122413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55576" y="1136357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跟著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滑鼠遊</a:t>
            </a:r>
            <a:r>
              <a:rPr lang="zh-TW" altLang="en-US" sz="2600" dirty="0" smtClean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標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拍</a:t>
            </a:r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的動作</a:t>
            </a:r>
          </a:p>
        </p:txBody>
      </p:sp>
      <p:sp>
        <p:nvSpPr>
          <p:cNvPr id="5" name="橢圓 4"/>
          <p:cNvSpPr/>
          <p:nvPr/>
        </p:nvSpPr>
        <p:spPr>
          <a:xfrm>
            <a:off x="539552" y="1916832"/>
            <a:ext cx="187220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遊戲開始</a:t>
            </a:r>
            <a:endParaRPr lang="en-US" altLang="zh-TW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3275856" y="1844824"/>
            <a:ext cx="2088232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</a:t>
            </a:r>
            <a:r>
              <a:rPr lang="zh-TW" altLang="en-US" b="1" dirty="0"/>
              <a:t>拍拍 </a:t>
            </a:r>
            <a:r>
              <a:rPr lang="en-US" altLang="zh-TW" b="1" dirty="0"/>
              <a:t>1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cxnSp>
        <p:nvCxnSpPr>
          <p:cNvPr id="8" name="直線單箭頭接點 7"/>
          <p:cNvCxnSpPr>
            <a:stCxn id="7" idx="3"/>
            <a:endCxn id="21" idx="1"/>
          </p:cNvCxnSpPr>
          <p:nvPr/>
        </p:nvCxnSpPr>
        <p:spPr>
          <a:xfrm>
            <a:off x="5364088" y="2240868"/>
            <a:ext cx="912979" cy="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5" idx="6"/>
            <a:endCxn id="7" idx="1"/>
          </p:cNvCxnSpPr>
          <p:nvPr/>
        </p:nvCxnSpPr>
        <p:spPr>
          <a:xfrm>
            <a:off x="2411760" y="2240868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995936" y="4725144"/>
            <a:ext cx="208823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</a:t>
            </a:r>
            <a:r>
              <a:rPr lang="zh-TW" altLang="en-US" b="1" dirty="0" smtClean="0"/>
              <a:t>拍拍 </a:t>
            </a:r>
            <a:r>
              <a:rPr lang="en-US" altLang="zh-TW" b="1" dirty="0"/>
              <a:t>2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971600" y="3212976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移到滑鼠</a:t>
            </a:r>
            <a:endParaRPr lang="zh-TW" altLang="en-US" b="1" dirty="0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3210474" y="5036457"/>
            <a:ext cx="7954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2915816" y="350100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419872" y="3284984"/>
            <a:ext cx="194421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移至最</a:t>
            </a:r>
            <a:r>
              <a:rPr lang="zh-TW" altLang="en-US" b="1" dirty="0" smtClean="0"/>
              <a:t>上層</a:t>
            </a:r>
            <a:endParaRPr lang="zh-TW" altLang="en-US" b="1" dirty="0"/>
          </a:p>
        </p:txBody>
      </p:sp>
      <p:sp>
        <p:nvSpPr>
          <p:cNvPr id="21" name="矩形 20"/>
          <p:cNvSpPr/>
          <p:nvPr/>
        </p:nvSpPr>
        <p:spPr>
          <a:xfrm>
            <a:off x="6277067" y="1952982"/>
            <a:ext cx="201622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顯示</a:t>
            </a:r>
            <a:endParaRPr lang="zh-TW" altLang="en-US" b="1" dirty="0"/>
          </a:p>
        </p:txBody>
      </p:sp>
      <p:sp>
        <p:nvSpPr>
          <p:cNvPr id="26" name="流程圖: 決策 25"/>
          <p:cNvSpPr/>
          <p:nvPr/>
        </p:nvSpPr>
        <p:spPr>
          <a:xfrm>
            <a:off x="611560" y="4653136"/>
            <a:ext cx="2592288" cy="792088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是否按下滑鼠</a:t>
            </a:r>
            <a:endParaRPr lang="zh-TW" altLang="en-US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347864" y="379078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拍子是打在蟑螂上，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所以要移至最上層</a:t>
            </a:r>
            <a:endParaRPr lang="zh-TW" altLang="en-US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995936" y="5733256"/>
            <a:ext cx="208823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</a:t>
            </a:r>
            <a:r>
              <a:rPr lang="zh-TW" altLang="en-US" b="1" dirty="0" smtClean="0"/>
              <a:t>拍拍 </a:t>
            </a:r>
            <a:r>
              <a:rPr lang="en-US" altLang="zh-TW" b="1" dirty="0" smtClean="0"/>
              <a:t>1”</a:t>
            </a:r>
            <a:endParaRPr lang="zh-TW" altLang="en-US" b="1" dirty="0"/>
          </a:p>
        </p:txBody>
      </p:sp>
      <p:cxnSp>
        <p:nvCxnSpPr>
          <p:cNvPr id="32" name="圖案 31"/>
          <p:cNvCxnSpPr>
            <a:stCxn id="26" idx="2"/>
            <a:endCxn id="43" idx="1"/>
          </p:cNvCxnSpPr>
          <p:nvPr/>
        </p:nvCxnSpPr>
        <p:spPr>
          <a:xfrm rot="16200000" flipH="1">
            <a:off x="2645786" y="4707142"/>
            <a:ext cx="612068" cy="208823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275856" y="49835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是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403648" y="54876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否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36" name="直線單箭頭接點 35"/>
          <p:cNvCxnSpPr>
            <a:endCxn id="26" idx="0"/>
          </p:cNvCxnSpPr>
          <p:nvPr/>
        </p:nvCxnSpPr>
        <p:spPr>
          <a:xfrm>
            <a:off x="1907704" y="3861048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圖案 40"/>
          <p:cNvCxnSpPr>
            <a:stCxn id="21" idx="2"/>
            <a:endCxn id="20" idx="3"/>
          </p:cNvCxnSpPr>
          <p:nvPr/>
        </p:nvCxnSpPr>
        <p:spPr>
          <a:xfrm rot="5400000">
            <a:off x="5820651" y="2072484"/>
            <a:ext cx="1007966" cy="1921091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圖案 53"/>
          <p:cNvCxnSpPr>
            <a:stCxn id="14" idx="3"/>
          </p:cNvCxnSpPr>
          <p:nvPr/>
        </p:nvCxnSpPr>
        <p:spPr>
          <a:xfrm flipV="1">
            <a:off x="6084168" y="3501008"/>
            <a:ext cx="1224136" cy="154817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>
            <a:stCxn id="43" idx="3"/>
          </p:cNvCxnSpPr>
          <p:nvPr/>
        </p:nvCxnSpPr>
        <p:spPr>
          <a:xfrm flipV="1">
            <a:off x="6084168" y="5013176"/>
            <a:ext cx="1224136" cy="1044116"/>
          </a:xfrm>
          <a:prstGeom prst="bentConnector3">
            <a:avLst>
              <a:gd name="adj1" fmla="val 997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47841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412776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跟著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滑鼠遊</a:t>
            </a:r>
            <a:r>
              <a:rPr lang="zh-TW" altLang="en-US" sz="2600" dirty="0" smtClean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標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拍</a:t>
            </a:r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的動作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004048" y="1484784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時間到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</a:t>
            </a:r>
            <a:endParaRPr lang="zh-TW" altLang="en-US" sz="26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4527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291985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 descr="小拍拍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1093470" cy="122413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55576" y="1136357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跟著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滑鼠遊</a:t>
            </a:r>
            <a:r>
              <a:rPr lang="zh-TW" altLang="en-US" sz="2600" dirty="0" smtClean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標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拍</a:t>
            </a:r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的動作</a:t>
            </a:r>
          </a:p>
        </p:txBody>
      </p:sp>
      <p:sp>
        <p:nvSpPr>
          <p:cNvPr id="5" name="橢圓 4"/>
          <p:cNvSpPr/>
          <p:nvPr/>
        </p:nvSpPr>
        <p:spPr>
          <a:xfrm>
            <a:off x="539552" y="1916832"/>
            <a:ext cx="187220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遊戲開始</a:t>
            </a:r>
            <a:endParaRPr lang="en-US" altLang="zh-TW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3275856" y="1844824"/>
            <a:ext cx="2088232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</a:t>
            </a:r>
            <a:r>
              <a:rPr lang="zh-TW" altLang="en-US" b="1" dirty="0"/>
              <a:t>拍拍 </a:t>
            </a:r>
            <a:r>
              <a:rPr lang="en-US" altLang="zh-TW" b="1" dirty="0"/>
              <a:t>1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cxnSp>
        <p:nvCxnSpPr>
          <p:cNvPr id="7" name="直線單箭頭接點 6"/>
          <p:cNvCxnSpPr>
            <a:stCxn id="6" idx="3"/>
            <a:endCxn id="14" idx="1"/>
          </p:cNvCxnSpPr>
          <p:nvPr/>
        </p:nvCxnSpPr>
        <p:spPr>
          <a:xfrm>
            <a:off x="5364088" y="2240868"/>
            <a:ext cx="912979" cy="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5" idx="6"/>
            <a:endCxn id="6" idx="1"/>
          </p:cNvCxnSpPr>
          <p:nvPr/>
        </p:nvCxnSpPr>
        <p:spPr>
          <a:xfrm>
            <a:off x="2411760" y="2240868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95936" y="4725144"/>
            <a:ext cx="208823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</a:t>
            </a:r>
            <a:r>
              <a:rPr lang="zh-TW" altLang="en-US" b="1" dirty="0" smtClean="0"/>
              <a:t>拍拍 </a:t>
            </a:r>
            <a:r>
              <a:rPr lang="en-US" altLang="zh-TW" b="1" dirty="0"/>
              <a:t>2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971600" y="3212976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移到滑鼠</a:t>
            </a:r>
            <a:endParaRPr lang="zh-TW" altLang="en-US" b="1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210474" y="5036457"/>
            <a:ext cx="7954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77067" y="1952982"/>
            <a:ext cx="201622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顯示</a:t>
            </a:r>
            <a:endParaRPr lang="zh-TW" altLang="en-US" b="1" dirty="0"/>
          </a:p>
        </p:txBody>
      </p:sp>
      <p:sp>
        <p:nvSpPr>
          <p:cNvPr id="15" name="流程圖: 決策 14"/>
          <p:cNvSpPr/>
          <p:nvPr/>
        </p:nvSpPr>
        <p:spPr>
          <a:xfrm>
            <a:off x="611560" y="4653136"/>
            <a:ext cx="2592288" cy="792088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是否按下滑鼠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995936" y="5733256"/>
            <a:ext cx="208823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切到下一個造型</a:t>
            </a:r>
            <a:endParaRPr lang="zh-TW" altLang="en-US" b="1" dirty="0"/>
          </a:p>
        </p:txBody>
      </p:sp>
      <p:cxnSp>
        <p:nvCxnSpPr>
          <p:cNvPr id="18" name="圖案 17"/>
          <p:cNvCxnSpPr>
            <a:stCxn id="15" idx="2"/>
            <a:endCxn id="17" idx="1"/>
          </p:cNvCxnSpPr>
          <p:nvPr/>
        </p:nvCxnSpPr>
        <p:spPr>
          <a:xfrm rot="16200000" flipH="1">
            <a:off x="2645786" y="4707142"/>
            <a:ext cx="612068" cy="208823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275856" y="49835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是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403648" y="54876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否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21" name="直線單箭頭接點 20"/>
          <p:cNvCxnSpPr>
            <a:endCxn id="15" idx="0"/>
          </p:cNvCxnSpPr>
          <p:nvPr/>
        </p:nvCxnSpPr>
        <p:spPr>
          <a:xfrm>
            <a:off x="1907704" y="3861048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圖案 21"/>
          <p:cNvCxnSpPr>
            <a:stCxn id="14" idx="2"/>
            <a:endCxn id="10" idx="3"/>
          </p:cNvCxnSpPr>
          <p:nvPr/>
        </p:nvCxnSpPr>
        <p:spPr>
          <a:xfrm rot="5400000">
            <a:off x="4596515" y="848348"/>
            <a:ext cx="1007966" cy="4369363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圖案 22"/>
          <p:cNvCxnSpPr>
            <a:stCxn id="9" idx="3"/>
          </p:cNvCxnSpPr>
          <p:nvPr/>
        </p:nvCxnSpPr>
        <p:spPr>
          <a:xfrm flipV="1">
            <a:off x="6084168" y="3501008"/>
            <a:ext cx="1224136" cy="154817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stCxn id="17" idx="3"/>
          </p:cNvCxnSpPr>
          <p:nvPr/>
        </p:nvCxnSpPr>
        <p:spPr>
          <a:xfrm flipV="1">
            <a:off x="6084168" y="5013176"/>
            <a:ext cx="1224136" cy="1044116"/>
          </a:xfrm>
          <a:prstGeom prst="bentConnector3">
            <a:avLst>
              <a:gd name="adj1" fmla="val 997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47841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412776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跟著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滑鼠遊</a:t>
            </a:r>
            <a:r>
              <a:rPr lang="zh-TW" altLang="en-US" sz="2600" dirty="0" smtClean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標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拍</a:t>
            </a:r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的動作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004048" y="1484784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時間到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</a:t>
            </a:r>
            <a:endParaRPr lang="zh-TW" altLang="en-US" sz="26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291985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486" t="6780" r="4874"/>
          <a:stretch>
            <a:fillRect/>
          </a:stretch>
        </p:blipFill>
        <p:spPr bwMode="auto">
          <a:xfrm>
            <a:off x="1187624" y="2060848"/>
            <a:ext cx="3240360" cy="43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563888" y="764704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背景設定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581170" y="2276872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蟑螂動作</a:t>
            </a:r>
            <a:endParaRPr lang="en-US" altLang="zh-TW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581170" y="3861048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拍子動作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427984" y="1628800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4427984" y="3188973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427984" y="4773149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491880" y="5373216"/>
            <a:ext cx="1944216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拍子打蟑螂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420652_887878294571714_582548746_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5"/>
          <p:cNvSpPr/>
          <p:nvPr/>
        </p:nvSpPr>
        <p:spPr>
          <a:xfrm>
            <a:off x="2077058" y="1720554"/>
            <a:ext cx="5027017" cy="861774"/>
          </a:xfrm>
          <a:prstGeom prst="rect">
            <a:avLst/>
          </a:prstGeom>
          <a:ln w="12700">
            <a:miter lim="400000"/>
          </a:ln>
          <a:effectLst>
            <a:outerShdw blurRad="139700" dist="95246" dir="3545466" rotWithShape="0">
              <a:srgbClr val="000000">
                <a:alpha val="466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TW" altLang="en-US" sz="5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消滅蟑螂大作戰</a:t>
            </a:r>
            <a:endParaRPr sz="5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4046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拍子打蟑螂流程圖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217524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當偵測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到拍子碰到蟑螂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289532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拍子是打下去的造型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拍拍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784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拍子是否打到蟑螂，兩個條件：</a:t>
            </a:r>
            <a:endParaRPr lang="zh-TW" altLang="en-US" sz="26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圖片 5" descr="小拍拍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708920"/>
            <a:ext cx="1224136" cy="65729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5576" y="3717032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當蟑螂被打到時，會換成被打到的造型</a:t>
            </a:r>
            <a:r>
              <a:rPr lang="en-US" altLang="zh-TW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(BOOM)</a:t>
            </a:r>
            <a:r>
              <a:rPr lang="zh-TW" altLang="en-US" sz="26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：</a:t>
            </a:r>
            <a:endParaRPr lang="zh-TW" altLang="en-US" sz="26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8" name="圖片 7" descr="蟑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725144"/>
            <a:ext cx="1368152" cy="1073662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>
            <a:off x="3851920" y="5085184"/>
            <a:ext cx="115212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635896" y="52292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拍子打到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BO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81128"/>
            <a:ext cx="1368152" cy="135946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91680" y="58772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蟑螂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52120" y="60212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BOOM</a:t>
            </a:r>
            <a:endParaRPr lang="zh-TW" altLang="en-US" sz="2000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4046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拍子打蟑螂流程圖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425576" y="222068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932040" y="2204864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491880" y="3645024"/>
            <a:ext cx="208823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”’BOOM”</a:t>
            </a:r>
            <a:endParaRPr lang="zh-TW" altLang="en-US" b="1" dirty="0"/>
          </a:p>
        </p:txBody>
      </p:sp>
      <p:pic>
        <p:nvPicPr>
          <p:cNvPr id="30" name="圖片 29" descr="BO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21088"/>
            <a:ext cx="797149" cy="792088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39552" y="3573016"/>
            <a:ext cx="2088232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將變數</a:t>
            </a:r>
            <a:r>
              <a:rPr lang="en-US" altLang="zh-TW" b="1" dirty="0" smtClean="0"/>
              <a:t>“</a:t>
            </a:r>
            <a:r>
              <a:rPr lang="en-US" altLang="zh-TW" b="1" dirty="0" smtClean="0">
                <a:cs typeface="Times New Roman" pitchFamily="18" charset="0"/>
              </a:rPr>
              <a:t>score</a:t>
            </a:r>
            <a:r>
              <a:rPr lang="en-US" altLang="zh-TW" b="1" dirty="0" smtClean="0"/>
              <a:t>”</a:t>
            </a:r>
            <a:r>
              <a:rPr lang="zh-TW" altLang="en-US" b="1" dirty="0" smtClean="0"/>
              <a:t>的值加 </a:t>
            </a:r>
            <a:r>
              <a:rPr lang="en-US" altLang="zh-TW" b="1" dirty="0"/>
              <a:t>1</a:t>
            </a:r>
            <a:endParaRPr lang="zh-TW" altLang="en-US" b="1" dirty="0"/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2627784" y="3933056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2627784" y="5660571"/>
            <a:ext cx="884673" cy="6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1547664" y="4509120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39552" y="5373216"/>
            <a:ext cx="208823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等待 </a:t>
            </a:r>
            <a:r>
              <a:rPr lang="en-US" altLang="zh-TW" b="1" dirty="0" smtClean="0"/>
              <a:t>0.3</a:t>
            </a:r>
            <a:r>
              <a:rPr lang="zh-TW" altLang="en-US" b="1" dirty="0" smtClean="0"/>
              <a:t>秒</a:t>
            </a:r>
            <a:endParaRPr lang="zh-TW" altLang="en-US" b="1" dirty="0"/>
          </a:p>
        </p:txBody>
      </p:sp>
      <p:pic>
        <p:nvPicPr>
          <p:cNvPr id="40" name="圖片 39" descr="蟑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1440160" cy="1130171"/>
          </a:xfrm>
          <a:prstGeom prst="rect">
            <a:avLst/>
          </a:prstGeom>
        </p:spPr>
      </p:pic>
      <p:sp>
        <p:nvSpPr>
          <p:cNvPr id="33" name="流程圖: 決策 32"/>
          <p:cNvSpPr/>
          <p:nvPr/>
        </p:nvSpPr>
        <p:spPr>
          <a:xfrm>
            <a:off x="2935266" y="1832744"/>
            <a:ext cx="2592288" cy="792088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是否碰到拍子</a:t>
            </a:r>
            <a:endParaRPr lang="zh-TW" altLang="en-US" b="1" dirty="0"/>
          </a:p>
        </p:txBody>
      </p:sp>
      <p:sp>
        <p:nvSpPr>
          <p:cNvPr id="49" name="流程圖: 決策 48"/>
          <p:cNvSpPr/>
          <p:nvPr/>
        </p:nvSpPr>
        <p:spPr>
          <a:xfrm>
            <a:off x="6156176" y="3429000"/>
            <a:ext cx="2520280" cy="108012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拍子的造型是否為</a:t>
            </a:r>
            <a:r>
              <a:rPr lang="en-US" altLang="zh-TW" b="1" dirty="0" smtClean="0"/>
              <a:t>“</a:t>
            </a:r>
            <a:r>
              <a:rPr lang="zh-TW" altLang="en-US" b="1" dirty="0" smtClean="0"/>
              <a:t>拍拍</a:t>
            </a:r>
            <a:r>
              <a:rPr lang="en-US" altLang="zh-TW" b="1" dirty="0" smtClean="0"/>
              <a:t>2”</a:t>
            </a:r>
            <a:endParaRPr lang="zh-TW" altLang="en-US" b="1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5652120" y="34290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是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884368" y="47251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否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57" name="圖案 56"/>
          <p:cNvCxnSpPr>
            <a:stCxn id="49" idx="2"/>
            <a:endCxn id="49" idx="3"/>
          </p:cNvCxnSpPr>
          <p:nvPr/>
        </p:nvCxnSpPr>
        <p:spPr>
          <a:xfrm rot="5400000" flipH="1" flipV="1">
            <a:off x="7776356" y="3609020"/>
            <a:ext cx="540060" cy="1260140"/>
          </a:xfrm>
          <a:prstGeom prst="bentConnector4">
            <a:avLst>
              <a:gd name="adj1" fmla="val -42329"/>
              <a:gd name="adj2" fmla="val 12159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圖案 60"/>
          <p:cNvCxnSpPr>
            <a:stCxn id="33" idx="3"/>
            <a:endCxn id="49" idx="0"/>
          </p:cNvCxnSpPr>
          <p:nvPr/>
        </p:nvCxnSpPr>
        <p:spPr>
          <a:xfrm>
            <a:off x="5527554" y="2228788"/>
            <a:ext cx="1888762" cy="120021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7380312" y="25649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是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82" name="直線單箭頭接點 81"/>
          <p:cNvCxnSpPr/>
          <p:nvPr/>
        </p:nvCxnSpPr>
        <p:spPr>
          <a:xfrm flipH="1">
            <a:off x="5579368" y="3962400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2627784" y="148478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肘形接點 93"/>
          <p:cNvCxnSpPr>
            <a:endCxn id="33" idx="0"/>
          </p:cNvCxnSpPr>
          <p:nvPr/>
        </p:nvCxnSpPr>
        <p:spPr>
          <a:xfrm>
            <a:off x="2627784" y="1484784"/>
            <a:ext cx="1603626" cy="34796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字方塊 95"/>
          <p:cNvSpPr txBox="1"/>
          <p:nvPr/>
        </p:nvSpPr>
        <p:spPr>
          <a:xfrm>
            <a:off x="4283968" y="14127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否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67544" y="1916832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當分身</a:t>
            </a:r>
            <a:r>
              <a:rPr lang="zh-TW" altLang="en-US" b="1" dirty="0" smtClean="0"/>
              <a:t>產生</a:t>
            </a:r>
            <a:endParaRPr lang="en-US" altLang="zh-TW" b="1" dirty="0" smtClean="0"/>
          </a:p>
        </p:txBody>
      </p:sp>
      <p:sp>
        <p:nvSpPr>
          <p:cNvPr id="34" name="橢圓 33"/>
          <p:cNvSpPr/>
          <p:nvPr/>
        </p:nvSpPr>
        <p:spPr>
          <a:xfrm>
            <a:off x="3491880" y="5373216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刪除分身</a:t>
            </a:r>
            <a:endParaRPr lang="en-US" altLang="zh-TW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47841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拍子打蟑螂程式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87326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89040"/>
            <a:ext cx="43063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2339752" y="4046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“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時間到</a:t>
            </a:r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”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之後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365633"/>
            <a:ext cx="7128792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遊戲開始時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隱藏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，廣播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時間到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之後，蟑螂會  </a:t>
            </a:r>
            <a:endParaRPr lang="en-US" altLang="zh-TW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出來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被打到幾次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阿~我死了!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4725144"/>
            <a:ext cx="2032316" cy="1594867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1547664" y="3933056"/>
            <a:ext cx="2376264" cy="432048"/>
          </a:xfrm>
          <a:prstGeom prst="wedgeRoundRectCallout">
            <a:avLst>
              <a:gd name="adj1" fmla="val -39768"/>
              <a:gd name="adj2" fmla="val 13352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rgbClr val="002060"/>
                </a:solidFill>
                <a:latin typeface="華康竹風體W4" pitchFamily="65" charset="-120"/>
                <a:ea typeface="華康竹風體W4" pitchFamily="65" charset="-120"/>
              </a:rPr>
              <a:t>我被打到 </a:t>
            </a:r>
            <a:r>
              <a:rPr lang="en-US" altLang="zh-TW" sz="2200" dirty="0" smtClean="0">
                <a:solidFill>
                  <a:srgbClr val="002060"/>
                </a:solidFill>
                <a:latin typeface="華康竹風體W4" pitchFamily="65" charset="-120"/>
                <a:ea typeface="華康竹風體W4" pitchFamily="65" charset="-120"/>
              </a:rPr>
              <a:t>? </a:t>
            </a:r>
            <a:r>
              <a:rPr lang="zh-TW" altLang="en-US" sz="2200" dirty="0" smtClean="0">
                <a:solidFill>
                  <a:srgbClr val="002060"/>
                </a:solidFill>
                <a:latin typeface="華康竹風體W4" pitchFamily="65" charset="-120"/>
                <a:ea typeface="華康竹風體W4" pitchFamily="65" charset="-120"/>
              </a:rPr>
              <a:t>次</a:t>
            </a:r>
            <a:endParaRPr lang="zh-TW" altLang="en-US" sz="2200" dirty="0">
              <a:solidFill>
                <a:srgbClr val="00206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55679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新增一個蟑螂被打到造型的角色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44208" y="39330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移到想放置的位置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6516216" y="4437112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340768"/>
            <a:ext cx="19285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420652_887878294571714_582548746_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5"/>
          <p:cNvSpPr/>
          <p:nvPr/>
        </p:nvSpPr>
        <p:spPr>
          <a:xfrm>
            <a:off x="2795203" y="1720554"/>
            <a:ext cx="3590728" cy="861774"/>
          </a:xfrm>
          <a:prstGeom prst="rect">
            <a:avLst/>
          </a:prstGeom>
          <a:ln w="12700">
            <a:miter lim="400000"/>
          </a:ln>
          <a:effectLst>
            <a:outerShdw blurRad="139700" dist="95246" dir="3545466" rotWithShape="0">
              <a:srgbClr val="000000">
                <a:alpha val="466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TW" altLang="en-US" sz="5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鳥兒大冒險</a:t>
            </a:r>
            <a:endParaRPr sz="5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56176" y="639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Script MT Bold" pitchFamily="66" charset="0"/>
                <a:ea typeface="標楷體" pitchFamily="65" charset="-120"/>
                <a:cs typeface="Times New Roman" pitchFamily="18" charset="0"/>
              </a:rPr>
              <a:t>Program the World</a:t>
            </a:r>
            <a:endParaRPr lang="zh-TW" altLang="en-US" sz="2400" b="1" dirty="0">
              <a:latin typeface="Script MT Bold" pitchFamily="66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5486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35730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角色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31540" y="587161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鳥兒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851920" y="58716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樹枝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64088" y="58716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枝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3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967405" y="586889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枝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4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077580" y="5871613"/>
            <a:ext cx="177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樹枝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8" name="文字方塊 3"/>
          <p:cNvSpPr txBox="1"/>
          <p:nvPr/>
        </p:nvSpPr>
        <p:spPr>
          <a:xfrm>
            <a:off x="6200632" y="54867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變數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85" y="1196752"/>
            <a:ext cx="2280312" cy="17102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6" y="1229170"/>
            <a:ext cx="2237087" cy="16778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000" y1="7222" x2="50000" y2="7222"/>
                        <a14:foregroundMark x1="41026" y1="5833" x2="41026" y2="5833"/>
                        <a14:foregroundMark x1="42308" y1="16944" x2="42308" y2="16944"/>
                        <a14:foregroundMark x1="60256" y1="12222" x2="60256" y2="12222"/>
                        <a14:foregroundMark x1="75641" y1="12500" x2="75641" y2="12500"/>
                        <a14:foregroundMark x1="88462" y1="12778" x2="88462" y2="12778"/>
                        <a14:foregroundMark x1="33333" y1="45833" x2="33333" y2="45833"/>
                        <a14:foregroundMark x1="44872" y1="43889" x2="44872" y2="43889"/>
                        <a14:foregroundMark x1="46154" y1="46667" x2="46154" y2="46667"/>
                        <a14:foregroundMark x1="43590" y1="48889" x2="43590" y2="48889"/>
                        <a14:foregroundMark x1="47436" y1="51111" x2="47436" y2="51111"/>
                        <a14:foregroundMark x1="44872" y1="47500" x2="44872" y2="47500"/>
                        <a14:foregroundMark x1="44872" y1="41667" x2="44872" y2="41667"/>
                        <a14:foregroundMark x1="44872" y1="39444" x2="44872" y2="39444"/>
                        <a14:foregroundMark x1="11538" y1="1389" x2="11538" y2="1389"/>
                        <a14:foregroundMark x1="26923" y1="833" x2="26923" y2="833"/>
                        <a14:foregroundMark x1="35897" y1="71389" x2="35897" y2="71389"/>
                        <a14:foregroundMark x1="46154" y1="68333" x2="46154" y2="68333"/>
                        <a14:foregroundMark x1="44872" y1="73889" x2="44872" y2="73889"/>
                        <a14:foregroundMark x1="46154" y1="70000" x2="46154" y2="70000"/>
                        <a14:foregroundMark x1="47436" y1="93333" x2="47436" y2="93333"/>
                        <a14:foregroundMark x1="43590" y1="78611" x2="43590" y2="7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68" y="4240363"/>
            <a:ext cx="352850" cy="162853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105" y1="10833" x2="42105" y2="10833"/>
                        <a14:foregroundMark x1="36842" y1="13611" x2="36842" y2="13611"/>
                        <a14:foregroundMark x1="28070" y1="19167" x2="28070" y2="19167"/>
                        <a14:foregroundMark x1="28070" y1="30278" x2="28070" y2="30278"/>
                        <a14:foregroundMark x1="19298" y1="36111" x2="19298" y2="36111"/>
                        <a14:foregroundMark x1="22807" y1="42222" x2="22807" y2="42222"/>
                        <a14:foregroundMark x1="24561" y1="45833" x2="24561" y2="45833"/>
                        <a14:foregroundMark x1="36842" y1="48056" x2="36842" y2="48056"/>
                        <a14:foregroundMark x1="21053" y1="48056" x2="21053" y2="48056"/>
                        <a14:foregroundMark x1="33333" y1="65556" x2="33333" y2="65556"/>
                        <a14:foregroundMark x1="22807" y1="56667" x2="22807" y2="56667"/>
                        <a14:foregroundMark x1="24561" y1="60000" x2="24561" y2="60000"/>
                        <a14:foregroundMark x1="64912" y1="54722" x2="64912" y2="54722"/>
                        <a14:foregroundMark x1="57895" y1="53333" x2="57895" y2="53333"/>
                        <a14:foregroundMark x1="45614" y1="51667" x2="45614" y2="51667"/>
                        <a14:foregroundMark x1="40351" y1="50000" x2="40351" y2="50000"/>
                        <a14:foregroundMark x1="45614" y1="88889" x2="45614" y2="88889"/>
                        <a14:foregroundMark x1="24561" y1="91111" x2="24561" y2="91111"/>
                        <a14:foregroundMark x1="12281" y1="95833" x2="12281" y2="95833"/>
                        <a14:foregroundMark x1="12281" y1="94167" x2="12281" y2="94167"/>
                        <a14:foregroundMark x1="17544" y1="92500" x2="17544" y2="92500"/>
                        <a14:foregroundMark x1="8772" y1="98611" x2="8772" y2="98611"/>
                        <a14:foregroundMark x1="7018" y1="96944" x2="7018" y2="96944"/>
                        <a14:backgroundMark x1="45614" y1="31389" x2="45614" y2="31389"/>
                        <a14:backgroundMark x1="80702" y1="25556" x2="80702" y2="25556"/>
                        <a14:backgroundMark x1="73684" y1="22222" x2="73684" y2="22222"/>
                        <a14:backgroundMark x1="61404" y1="25556" x2="61404" y2="25556"/>
                        <a14:backgroundMark x1="61404" y1="25556" x2="61404" y2="25556"/>
                        <a14:backgroundMark x1="61404" y1="25556" x2="61404" y2="25556"/>
                        <a14:backgroundMark x1="71930" y1="35278" x2="71930" y2="35278"/>
                        <a14:backgroundMark x1="71930" y1="35278" x2="71930" y2="35278"/>
                        <a14:backgroundMark x1="71930" y1="35278" x2="71930" y2="35278"/>
                        <a14:backgroundMark x1="68421" y1="32222" x2="68421" y2="32222"/>
                        <a14:backgroundMark x1="68421" y1="32222" x2="68421" y2="32222"/>
                        <a14:backgroundMark x1="68421" y1="32222" x2="68421" y2="32222"/>
                        <a14:backgroundMark x1="70175" y1="39722" x2="70175" y2="39722"/>
                        <a14:backgroundMark x1="45614" y1="39167" x2="45614" y2="39167"/>
                        <a14:backgroundMark x1="45614" y1="34444" x2="45614" y2="34444"/>
                        <a14:backgroundMark x1="77193" y1="12222" x2="77193" y2="12222"/>
                        <a14:backgroundMark x1="77193" y1="7500" x2="77193" y2="7500"/>
                        <a14:backgroundMark x1="77193" y1="7500" x2="77193" y2="7500"/>
                        <a14:backgroundMark x1="84211" y1="3333" x2="84211" y2="3333"/>
                        <a14:backgroundMark x1="84211" y1="3333" x2="84211" y2="3333"/>
                        <a14:backgroundMark x1="85965" y1="12500" x2="85965" y2="12500"/>
                        <a14:backgroundMark x1="63158" y1="15556" x2="63158" y2="15556"/>
                        <a14:backgroundMark x1="82456" y1="41667" x2="82456" y2="41667"/>
                        <a14:backgroundMark x1="49123" y1="47500" x2="49123" y2="47500"/>
                        <a14:backgroundMark x1="77193" y1="48611" x2="77193" y2="48611"/>
                        <a14:backgroundMark x1="77193" y1="48611" x2="77193" y2="48611"/>
                        <a14:backgroundMark x1="80702" y1="48056" x2="80702" y2="48056"/>
                        <a14:backgroundMark x1="45614" y1="45000" x2="45614" y2="45000"/>
                        <a14:backgroundMark x1="57895" y1="41111" x2="57895" y2="41111"/>
                        <a14:backgroundMark x1="71930" y1="41389" x2="71930" y2="41389"/>
                        <a14:backgroundMark x1="71930" y1="43056" x2="71930" y2="43056"/>
                        <a14:backgroundMark x1="85965" y1="38333" x2="85965" y2="38333"/>
                        <a14:backgroundMark x1="87719" y1="34167" x2="87719" y2="34167"/>
                        <a14:backgroundMark x1="89474" y1="30278" x2="89474" y2="30278"/>
                        <a14:backgroundMark x1="89474" y1="30278" x2="89474" y2="30278"/>
                        <a14:backgroundMark x1="89474" y1="30278" x2="89474" y2="30278"/>
                        <a14:backgroundMark x1="70175" y1="28056" x2="70175" y2="28056"/>
                        <a14:backgroundMark x1="68421" y1="28056" x2="68421" y2="28056"/>
                        <a14:backgroundMark x1="15789" y1="6944" x2="15789" y2="6944"/>
                        <a14:backgroundMark x1="15789" y1="6944" x2="15789" y2="6944"/>
                        <a14:backgroundMark x1="17544" y1="8889" x2="17544" y2="8889"/>
                        <a14:backgroundMark x1="17544" y1="8889" x2="17544" y2="8889"/>
                        <a14:backgroundMark x1="15789" y1="11389" x2="15789" y2="11389"/>
                        <a14:backgroundMark x1="10526" y1="13889" x2="10526" y2="13889"/>
                        <a14:backgroundMark x1="10526" y1="14722" x2="10526" y2="15556"/>
                        <a14:backgroundMark x1="10526" y1="15833" x2="10526" y2="17500"/>
                        <a14:backgroundMark x1="8772" y1="21944" x2="8772" y2="21944"/>
                        <a14:backgroundMark x1="7018" y1="25000" x2="7018" y2="25000"/>
                        <a14:backgroundMark x1="7018" y1="28889" x2="7018" y2="28889"/>
                        <a14:backgroundMark x1="7018" y1="31667" x2="7018" y2="31667"/>
                        <a14:backgroundMark x1="10526" y1="54167" x2="10526" y2="54167"/>
                        <a14:backgroundMark x1="10526" y1="48889" x2="10526" y2="48889"/>
                        <a14:backgroundMark x1="10526" y1="45278" x2="10526" y2="45278"/>
                        <a14:backgroundMark x1="10526" y1="42500" x2="10526" y2="42500"/>
                        <a14:backgroundMark x1="57895" y1="57500" x2="57895" y2="57500"/>
                        <a14:backgroundMark x1="33333" y1="53889" x2="33333" y2="53889"/>
                        <a14:backgroundMark x1="35088" y1="52222" x2="35088" y2="52222"/>
                        <a14:backgroundMark x1="40351" y1="58056" x2="40351" y2="58056"/>
                        <a14:backgroundMark x1="57895" y1="61667" x2="57895" y2="61667"/>
                        <a14:backgroundMark x1="75439" y1="69444" x2="77193" y2="70278"/>
                        <a14:backgroundMark x1="75439" y1="79167" x2="75439" y2="79167"/>
                        <a14:backgroundMark x1="47368" y1="80278" x2="42105" y2="80278"/>
                        <a14:backgroundMark x1="28070" y1="78056" x2="28070" y2="78056"/>
                        <a14:backgroundMark x1="66667" y1="73056" x2="66667" y2="73056"/>
                        <a14:backgroundMark x1="82456" y1="78056" x2="73684" y2="78889"/>
                        <a14:backgroundMark x1="43860" y1="80556" x2="33333" y2="79722"/>
                        <a14:backgroundMark x1="31579" y1="75000" x2="31579" y2="75000"/>
                        <a14:backgroundMark x1="54386" y1="75000" x2="57895" y2="75556"/>
                        <a14:backgroundMark x1="57895" y1="79167" x2="57895" y2="79167"/>
                        <a14:backgroundMark x1="57895" y1="82500" x2="64912" y2="83056"/>
                        <a14:backgroundMark x1="70175" y1="83056" x2="70175" y2="80000"/>
                        <a14:backgroundMark x1="54386" y1="76667" x2="38596" y2="75556"/>
                        <a14:backgroundMark x1="31579" y1="75000" x2="24561" y2="73611"/>
                        <a14:backgroundMark x1="24561" y1="73056" x2="26316" y2="72222"/>
                        <a14:backgroundMark x1="73684" y1="94722" x2="73684" y2="94722"/>
                        <a14:backgroundMark x1="63158" y1="98056" x2="52632" y2="98056"/>
                        <a14:backgroundMark x1="45614" y1="97778" x2="45614" y2="97778"/>
                        <a14:backgroundMark x1="49123" y1="95833" x2="49123" y2="95833"/>
                        <a14:backgroundMark x1="63158" y1="95833" x2="66667" y2="95833"/>
                        <a14:backgroundMark x1="77193" y1="95833" x2="80702" y2="95278"/>
                        <a14:backgroundMark x1="82456" y1="94722" x2="82456" y2="93889"/>
                        <a14:backgroundMark x1="89474" y1="90556" x2="89474" y2="90556"/>
                        <a14:backgroundMark x1="10526" y1="70278" x2="10526" y2="70278"/>
                        <a14:backgroundMark x1="12281" y1="64167" x2="12281" y2="64167"/>
                        <a14:backgroundMark x1="92982" y1="55833" x2="92982" y2="55833"/>
                        <a14:backgroundMark x1="19298" y1="87778" x2="19298" y2="87778"/>
                        <a14:backgroundMark x1="5263" y1="90556" x2="5263" y2="90556"/>
                        <a14:backgroundMark x1="7018" y1="91667" x2="7018" y2="91667"/>
                        <a14:backgroundMark x1="14035" y1="59444" x2="14035" y2="59444"/>
                        <a14:backgroundMark x1="5263" y1="93333" x2="5263" y2="93333"/>
                        <a14:backgroundMark x1="80702" y1="53611" x2="80702" y2="53611"/>
                        <a14:backgroundMark x1="94737" y1="57222" x2="94737" y2="5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9" y="4253858"/>
            <a:ext cx="257852" cy="162853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353" y1="59444" x2="82353" y2="59444"/>
                        <a14:foregroundMark x1="86275" y1="64444" x2="86275" y2="64444"/>
                        <a14:foregroundMark x1="80392" y1="79444" x2="80392" y2="79444"/>
                        <a14:foregroundMark x1="58824" y1="94444" x2="58824" y2="94444"/>
                        <a14:foregroundMark x1="82353" y1="1111" x2="82353" y2="1111"/>
                        <a14:foregroundMark x1="41176" y1="10556" x2="41176" y2="10556"/>
                        <a14:foregroundMark x1="74510" y1="36667" x2="74510" y2="36667"/>
                        <a14:foregroundMark x1="13725" y1="47222" x2="13725" y2="47222"/>
                        <a14:foregroundMark x1="72549" y1="54722" x2="72549" y2="54722"/>
                        <a14:foregroundMark x1="88235" y1="53889" x2="88235" y2="53889"/>
                        <a14:foregroundMark x1="47059" y1="49722" x2="47059" y2="49722"/>
                        <a14:foregroundMark x1="82353" y1="44722" x2="82353" y2="44722"/>
                        <a14:foregroundMark x1="86275" y1="45833" x2="86275" y2="45833"/>
                        <a14:foregroundMark x1="54902" y1="51667" x2="54902" y2="51667"/>
                        <a14:foregroundMark x1="70588" y1="90278" x2="70588" y2="90278"/>
                        <a14:foregroundMark x1="86275" y1="50833" x2="86275" y2="50833"/>
                        <a14:foregroundMark x1="86275" y1="48056" x2="86275" y2="48056"/>
                        <a14:foregroundMark x1="80392" y1="41944" x2="80392" y2="41944"/>
                        <a14:foregroundMark x1="60784" y1="52222" x2="60784" y2="52222"/>
                        <a14:backgroundMark x1="70588" y1="21111" x2="70588" y2="21111"/>
                        <a14:backgroundMark x1="47059" y1="21944" x2="47059" y2="21944"/>
                        <a14:backgroundMark x1="41176" y1="29444" x2="41176" y2="29444"/>
                        <a14:backgroundMark x1="64706" y1="25278" x2="64706" y2="25278"/>
                        <a14:backgroundMark x1="19608" y1="25000" x2="19608" y2="25000"/>
                        <a14:backgroundMark x1="15686" y1="19722" x2="15686" y2="19722"/>
                        <a14:backgroundMark x1="50980" y1="18056" x2="50980" y2="18056"/>
                        <a14:backgroundMark x1="49020" y1="23889" x2="49020" y2="23889"/>
                        <a14:backgroundMark x1="33333" y1="24722" x2="33333" y2="24722"/>
                        <a14:backgroundMark x1="29412" y1="29444" x2="29412" y2="29444"/>
                        <a14:backgroundMark x1="17647" y1="6667" x2="17647" y2="6667"/>
                        <a14:backgroundMark x1="19608" y1="2500" x2="19608" y2="2500"/>
                        <a14:backgroundMark x1="27451" y1="78889" x2="27451" y2="78889"/>
                        <a14:backgroundMark x1="29412" y1="65833" x2="29412" y2="65833"/>
                        <a14:backgroundMark x1="29412" y1="80833" x2="29412" y2="80833"/>
                        <a14:backgroundMark x1="29412" y1="90000" x2="29412" y2="90000"/>
                        <a14:backgroundMark x1="33333" y1="85556" x2="33333" y2="85556"/>
                        <a14:backgroundMark x1="19608" y1="76944" x2="19608" y2="76944"/>
                        <a14:backgroundMark x1="58824" y1="4722" x2="58824" y2="4722"/>
                        <a14:backgroundMark x1="45098" y1="66944" x2="45098" y2="66944"/>
                        <a14:backgroundMark x1="92157" y1="40000" x2="92157" y2="40000"/>
                        <a14:backgroundMark x1="82353" y1="94444" x2="82353" y2="94444"/>
                        <a14:backgroundMark x1="92157" y1="88056" x2="92157" y2="88056"/>
                        <a14:backgroundMark x1="94118" y1="42778" x2="94118" y2="42778"/>
                        <a14:backgroundMark x1="94118" y1="44167" x2="94118" y2="44167"/>
                        <a14:backgroundMark x1="92157" y1="52778" x2="92157" y2="52778"/>
                        <a14:backgroundMark x1="45098" y1="8611" x2="45098" y2="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8652" y="4240363"/>
            <a:ext cx="230709" cy="162853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097" y1="6667" x2="37097" y2="6667"/>
                        <a14:foregroundMark x1="83871" y1="22500" x2="83871" y2="22500"/>
                        <a14:foregroundMark x1="50000" y1="29722" x2="50000" y2="29722"/>
                        <a14:foregroundMark x1="27419" y1="26389" x2="27419" y2="26389"/>
                        <a14:foregroundMark x1="53226" y1="38056" x2="53226" y2="38056"/>
                        <a14:foregroundMark x1="58065" y1="33333" x2="58065" y2="33333"/>
                        <a14:foregroundMark x1="58065" y1="34722" x2="58065" y2="34722"/>
                        <a14:foregroundMark x1="58065" y1="36111" x2="58065" y2="36111"/>
                        <a14:foregroundMark x1="35484" y1="64722" x2="38710" y2="64722"/>
                        <a14:foregroundMark x1="82258" y1="72222" x2="82258" y2="72222"/>
                        <a14:foregroundMark x1="25806" y1="80000" x2="25806" y2="80000"/>
                        <a14:foregroundMark x1="50000" y1="66389" x2="50000" y2="66389"/>
                        <a14:foregroundMark x1="50000" y1="67778" x2="50000" y2="67778"/>
                        <a14:foregroundMark x1="50000" y1="68611" x2="50000" y2="68611"/>
                        <a14:foregroundMark x1="48387" y1="65833" x2="48387" y2="65833"/>
                        <a14:backgroundMark x1="53226" y1="46944" x2="53226" y2="46944"/>
                        <a14:backgroundMark x1="27419" y1="49722" x2="27419" y2="49722"/>
                        <a14:backgroundMark x1="17742" y1="82222" x2="17742" y2="82222"/>
                        <a14:backgroundMark x1="69355" y1="76111" x2="69355" y2="76111"/>
                        <a14:backgroundMark x1="72581" y1="26389" x2="7258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923" y="4244221"/>
            <a:ext cx="283790" cy="164780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8"/>
          <a:stretch/>
        </p:blipFill>
        <p:spPr>
          <a:xfrm>
            <a:off x="829265" y="4797152"/>
            <a:ext cx="716701" cy="63473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3736564" y="296270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GAME</a:t>
            </a:r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 </a:t>
            </a:r>
            <a:r>
              <a: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OVER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81291" y="296956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遊戲畫面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75" b="100000" l="0" r="100000">
                        <a14:foregroundMark x1="15504" y1="67708" x2="62016" y2="67708"/>
                        <a14:foregroundMark x1="61240" y1="29167" x2="82171" y2="33333"/>
                        <a14:foregroundMark x1="33333" y1="27083" x2="81395" y2="32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200" y="1340768"/>
            <a:ext cx="1598807" cy="118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解題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分解</a:t>
            </a: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圖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227059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背景及變數設定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3566743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樹枝從遊戲畫面右邊出現向左移動。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4790879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鳥兒往下降，按下空白鍵向上飛。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1979712" y="2846663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979712" y="4142807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5"/>
          <p:cNvGrpSpPr/>
          <p:nvPr/>
        </p:nvGrpSpPr>
        <p:grpSpPr>
          <a:xfrm>
            <a:off x="6840252" y="2054575"/>
            <a:ext cx="1584176" cy="3240360"/>
            <a:chOff x="6840252" y="1340768"/>
            <a:chExt cx="1584176" cy="3240360"/>
          </a:xfrm>
        </p:grpSpPr>
        <p:sp>
          <p:nvSpPr>
            <p:cNvPr id="13" name="圓角矩形 12"/>
            <p:cNvSpPr/>
            <p:nvPr/>
          </p:nvSpPr>
          <p:spPr>
            <a:xfrm>
              <a:off x="6840252" y="1340768"/>
              <a:ext cx="1584176" cy="64807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背景設定</a:t>
              </a:r>
              <a:endPara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6840252" y="2636912"/>
              <a:ext cx="1584176" cy="648072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樹枝動作</a:t>
              </a:r>
              <a:endPara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6840252" y="3933056"/>
              <a:ext cx="1584176" cy="64807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鳥兒動作</a:t>
              </a:r>
              <a:endPara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6" name="直線單箭頭接點 15"/>
            <p:cNvCxnSpPr>
              <a:stCxn id="13" idx="2"/>
              <a:endCxn id="14" idx="0"/>
            </p:cNvCxnSpPr>
            <p:nvPr/>
          </p:nvCxnSpPr>
          <p:spPr>
            <a:xfrm>
              <a:off x="7632340" y="1988840"/>
              <a:ext cx="0" cy="6480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4" idx="2"/>
              <a:endCxn id="15" idx="0"/>
            </p:cNvCxnSpPr>
            <p:nvPr/>
          </p:nvCxnSpPr>
          <p:spPr>
            <a:xfrm>
              <a:off x="7632340" y="3284984"/>
              <a:ext cx="0" cy="6480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8"/>
          <a:stretch/>
        </p:blipFill>
        <p:spPr>
          <a:xfrm>
            <a:off x="5508104" y="4716801"/>
            <a:ext cx="831578" cy="736474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471" y="1988840"/>
            <a:ext cx="1368152" cy="1025182"/>
          </a:xfrm>
          <a:prstGeom prst="rect">
            <a:avLst/>
          </a:prstGeom>
        </p:spPr>
      </p:pic>
      <p:grpSp>
        <p:nvGrpSpPr>
          <p:cNvPr id="7" name="群組 44"/>
          <p:cNvGrpSpPr/>
          <p:nvPr/>
        </p:nvGrpSpPr>
        <p:grpSpPr>
          <a:xfrm>
            <a:off x="5720651" y="3321575"/>
            <a:ext cx="1098245" cy="777088"/>
            <a:chOff x="5959113" y="4220988"/>
            <a:chExt cx="2175006" cy="1656283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000" y1="7222" x2="50000" y2="7222"/>
                          <a14:foregroundMark x1="41026" y1="5833" x2="41026" y2="5833"/>
                          <a14:foregroundMark x1="42308" y1="16944" x2="42308" y2="16944"/>
                          <a14:foregroundMark x1="60256" y1="12222" x2="60256" y2="12222"/>
                          <a14:foregroundMark x1="75641" y1="12500" x2="75641" y2="12500"/>
                          <a14:foregroundMark x1="88462" y1="12778" x2="88462" y2="12778"/>
                          <a14:foregroundMark x1="33333" y1="45833" x2="33333" y2="45833"/>
                          <a14:foregroundMark x1="44872" y1="43889" x2="44872" y2="43889"/>
                          <a14:foregroundMark x1="46154" y1="46667" x2="46154" y2="46667"/>
                          <a14:foregroundMark x1="43590" y1="48889" x2="43590" y2="48889"/>
                          <a14:foregroundMark x1="47436" y1="51111" x2="47436" y2="51111"/>
                          <a14:foregroundMark x1="44872" y1="47500" x2="44872" y2="47500"/>
                          <a14:foregroundMark x1="44872" y1="41667" x2="44872" y2="41667"/>
                          <a14:foregroundMark x1="44872" y1="39444" x2="44872" y2="39444"/>
                          <a14:foregroundMark x1="11538" y1="1389" x2="11538" y2="1389"/>
                          <a14:foregroundMark x1="26923" y1="833" x2="26923" y2="833"/>
                          <a14:foregroundMark x1="35897" y1="71389" x2="35897" y2="71389"/>
                          <a14:foregroundMark x1="46154" y1="68333" x2="46154" y2="68333"/>
                          <a14:foregroundMark x1="44872" y1="73889" x2="44872" y2="73889"/>
                          <a14:foregroundMark x1="46154" y1="70000" x2="46154" y2="70000"/>
                          <a14:foregroundMark x1="47436" y1="93333" x2="47436" y2="93333"/>
                          <a14:foregroundMark x1="43590" y1="78611" x2="43590" y2="7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54" y="4240362"/>
              <a:ext cx="354665" cy="1636909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2105" y1="10833" x2="42105" y2="10833"/>
                          <a14:foregroundMark x1="36842" y1="13611" x2="36842" y2="13611"/>
                          <a14:foregroundMark x1="28070" y1="19167" x2="28070" y2="19167"/>
                          <a14:foregroundMark x1="28070" y1="30278" x2="28070" y2="30278"/>
                          <a14:foregroundMark x1="19298" y1="36111" x2="19298" y2="36111"/>
                          <a14:foregroundMark x1="22807" y1="42222" x2="22807" y2="42222"/>
                          <a14:foregroundMark x1="24561" y1="45833" x2="24561" y2="45833"/>
                          <a14:foregroundMark x1="36842" y1="48056" x2="36842" y2="48056"/>
                          <a14:foregroundMark x1="21053" y1="48056" x2="21053" y2="48056"/>
                          <a14:foregroundMark x1="33333" y1="65556" x2="33333" y2="65556"/>
                          <a14:foregroundMark x1="22807" y1="56667" x2="22807" y2="56667"/>
                          <a14:foregroundMark x1="24561" y1="60000" x2="24561" y2="60000"/>
                          <a14:foregroundMark x1="64912" y1="54722" x2="64912" y2="54722"/>
                          <a14:foregroundMark x1="57895" y1="53333" x2="57895" y2="53333"/>
                          <a14:foregroundMark x1="45614" y1="51667" x2="45614" y2="51667"/>
                          <a14:foregroundMark x1="40351" y1="50000" x2="40351" y2="50000"/>
                          <a14:foregroundMark x1="45614" y1="88889" x2="45614" y2="88889"/>
                          <a14:foregroundMark x1="24561" y1="91111" x2="24561" y2="91111"/>
                          <a14:foregroundMark x1="12281" y1="95833" x2="12281" y2="95833"/>
                          <a14:foregroundMark x1="12281" y1="94167" x2="12281" y2="94167"/>
                          <a14:foregroundMark x1="17544" y1="92500" x2="17544" y2="92500"/>
                          <a14:foregroundMark x1="8772" y1="98611" x2="8772" y2="98611"/>
                          <a14:foregroundMark x1="7018" y1="96944" x2="7018" y2="96944"/>
                          <a14:backgroundMark x1="45614" y1="31389" x2="45614" y2="31389"/>
                          <a14:backgroundMark x1="80702" y1="25556" x2="80702" y2="25556"/>
                          <a14:backgroundMark x1="73684" y1="22222" x2="73684" y2="22222"/>
                          <a14:backgroundMark x1="61404" y1="25556" x2="61404" y2="25556"/>
                          <a14:backgroundMark x1="61404" y1="25556" x2="61404" y2="25556"/>
                          <a14:backgroundMark x1="61404" y1="25556" x2="61404" y2="25556"/>
                          <a14:backgroundMark x1="71930" y1="35278" x2="71930" y2="35278"/>
                          <a14:backgroundMark x1="71930" y1="35278" x2="71930" y2="35278"/>
                          <a14:backgroundMark x1="71930" y1="35278" x2="71930" y2="35278"/>
                          <a14:backgroundMark x1="68421" y1="32222" x2="68421" y2="32222"/>
                          <a14:backgroundMark x1="68421" y1="32222" x2="68421" y2="32222"/>
                          <a14:backgroundMark x1="68421" y1="32222" x2="68421" y2="32222"/>
                          <a14:backgroundMark x1="70175" y1="39722" x2="70175" y2="39722"/>
                          <a14:backgroundMark x1="45614" y1="39167" x2="45614" y2="39167"/>
                          <a14:backgroundMark x1="45614" y1="34444" x2="45614" y2="34444"/>
                          <a14:backgroundMark x1="77193" y1="12222" x2="77193" y2="12222"/>
                          <a14:backgroundMark x1="77193" y1="7500" x2="77193" y2="7500"/>
                          <a14:backgroundMark x1="77193" y1="7500" x2="77193" y2="7500"/>
                          <a14:backgroundMark x1="84211" y1="3333" x2="84211" y2="3333"/>
                          <a14:backgroundMark x1="84211" y1="3333" x2="84211" y2="3333"/>
                          <a14:backgroundMark x1="85965" y1="12500" x2="85965" y2="12500"/>
                          <a14:backgroundMark x1="63158" y1="15556" x2="63158" y2="15556"/>
                          <a14:backgroundMark x1="82456" y1="41667" x2="82456" y2="41667"/>
                          <a14:backgroundMark x1="49123" y1="47500" x2="49123" y2="47500"/>
                          <a14:backgroundMark x1="77193" y1="48611" x2="77193" y2="48611"/>
                          <a14:backgroundMark x1="77193" y1="48611" x2="77193" y2="48611"/>
                          <a14:backgroundMark x1="80702" y1="48056" x2="80702" y2="48056"/>
                          <a14:backgroundMark x1="45614" y1="45000" x2="45614" y2="45000"/>
                          <a14:backgroundMark x1="57895" y1="41111" x2="57895" y2="41111"/>
                          <a14:backgroundMark x1="71930" y1="41389" x2="71930" y2="41389"/>
                          <a14:backgroundMark x1="71930" y1="43056" x2="71930" y2="43056"/>
                          <a14:backgroundMark x1="85965" y1="38333" x2="85965" y2="38333"/>
                          <a14:backgroundMark x1="87719" y1="34167" x2="87719" y2="34167"/>
                          <a14:backgroundMark x1="89474" y1="30278" x2="89474" y2="30278"/>
                          <a14:backgroundMark x1="89474" y1="30278" x2="89474" y2="30278"/>
                          <a14:backgroundMark x1="89474" y1="30278" x2="89474" y2="30278"/>
                          <a14:backgroundMark x1="70175" y1="28056" x2="70175" y2="28056"/>
                          <a14:backgroundMark x1="68421" y1="28056" x2="68421" y2="28056"/>
                          <a14:backgroundMark x1="15789" y1="6944" x2="15789" y2="6944"/>
                          <a14:backgroundMark x1="15789" y1="6944" x2="15789" y2="6944"/>
                          <a14:backgroundMark x1="17544" y1="8889" x2="17544" y2="8889"/>
                          <a14:backgroundMark x1="17544" y1="8889" x2="17544" y2="8889"/>
                          <a14:backgroundMark x1="15789" y1="11389" x2="15789" y2="11389"/>
                          <a14:backgroundMark x1="10526" y1="13889" x2="10526" y2="13889"/>
                          <a14:backgroundMark x1="10526" y1="14722" x2="10526" y2="15556"/>
                          <a14:backgroundMark x1="10526" y1="15833" x2="10526" y2="17500"/>
                          <a14:backgroundMark x1="8772" y1="21944" x2="8772" y2="21944"/>
                          <a14:backgroundMark x1="7018" y1="25000" x2="7018" y2="25000"/>
                          <a14:backgroundMark x1="7018" y1="28889" x2="7018" y2="28889"/>
                          <a14:backgroundMark x1="7018" y1="31667" x2="7018" y2="31667"/>
                          <a14:backgroundMark x1="10526" y1="54167" x2="10526" y2="54167"/>
                          <a14:backgroundMark x1="10526" y1="48889" x2="10526" y2="48889"/>
                          <a14:backgroundMark x1="10526" y1="45278" x2="10526" y2="45278"/>
                          <a14:backgroundMark x1="10526" y1="42500" x2="10526" y2="42500"/>
                          <a14:backgroundMark x1="57895" y1="57500" x2="57895" y2="57500"/>
                          <a14:backgroundMark x1="33333" y1="53889" x2="33333" y2="53889"/>
                          <a14:backgroundMark x1="35088" y1="52222" x2="35088" y2="52222"/>
                          <a14:backgroundMark x1="40351" y1="58056" x2="40351" y2="58056"/>
                          <a14:backgroundMark x1="57895" y1="61667" x2="57895" y2="61667"/>
                          <a14:backgroundMark x1="75439" y1="69444" x2="77193" y2="70278"/>
                          <a14:backgroundMark x1="75439" y1="79167" x2="75439" y2="79167"/>
                          <a14:backgroundMark x1="47368" y1="80278" x2="42105" y2="80278"/>
                          <a14:backgroundMark x1="28070" y1="78056" x2="28070" y2="78056"/>
                          <a14:backgroundMark x1="66667" y1="73056" x2="66667" y2="73056"/>
                          <a14:backgroundMark x1="82456" y1="78056" x2="73684" y2="78889"/>
                          <a14:backgroundMark x1="43860" y1="80556" x2="33333" y2="79722"/>
                          <a14:backgroundMark x1="31579" y1="75000" x2="31579" y2="75000"/>
                          <a14:backgroundMark x1="54386" y1="75000" x2="57895" y2="75556"/>
                          <a14:backgroundMark x1="57895" y1="79167" x2="57895" y2="79167"/>
                          <a14:backgroundMark x1="57895" y1="82500" x2="64912" y2="83056"/>
                          <a14:backgroundMark x1="70175" y1="83056" x2="70175" y2="80000"/>
                          <a14:backgroundMark x1="54386" y1="76667" x2="38596" y2="75556"/>
                          <a14:backgroundMark x1="31579" y1="75000" x2="24561" y2="73611"/>
                          <a14:backgroundMark x1="24561" y1="73056" x2="26316" y2="72222"/>
                          <a14:backgroundMark x1="73684" y1="94722" x2="73684" y2="94722"/>
                          <a14:backgroundMark x1="63158" y1="98056" x2="52632" y2="98056"/>
                          <a14:backgroundMark x1="45614" y1="97778" x2="45614" y2="97778"/>
                          <a14:backgroundMark x1="49123" y1="95833" x2="49123" y2="95833"/>
                          <a14:backgroundMark x1="63158" y1="95833" x2="66667" y2="95833"/>
                          <a14:backgroundMark x1="77193" y1="95833" x2="80702" y2="95278"/>
                          <a14:backgroundMark x1="82456" y1="94722" x2="82456" y2="93889"/>
                          <a14:backgroundMark x1="89474" y1="90556" x2="89474" y2="90556"/>
                          <a14:backgroundMark x1="10526" y1="70278" x2="10526" y2="70278"/>
                          <a14:backgroundMark x1="12281" y1="64167" x2="12281" y2="64167"/>
                          <a14:backgroundMark x1="92982" y1="55833" x2="92982" y2="55833"/>
                          <a14:backgroundMark x1="19298" y1="87778" x2="19298" y2="87778"/>
                          <a14:backgroundMark x1="5263" y1="90556" x2="5263" y2="90556"/>
                          <a14:backgroundMark x1="7018" y1="91667" x2="7018" y2="91667"/>
                          <a14:backgroundMark x1="14035" y1="59444" x2="14035" y2="59444"/>
                          <a14:backgroundMark x1="5263" y1="93333" x2="5263" y2="93333"/>
                          <a14:backgroundMark x1="80702" y1="53611" x2="80702" y2="53611"/>
                          <a14:backgroundMark x1="94737" y1="57222" x2="94737" y2="5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512" y="4228726"/>
              <a:ext cx="259178" cy="1636909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2353" y1="59444" x2="82353" y2="59444"/>
                          <a14:foregroundMark x1="86275" y1="64444" x2="86275" y2="64444"/>
                          <a14:foregroundMark x1="80392" y1="79444" x2="80392" y2="79444"/>
                          <a14:foregroundMark x1="58824" y1="94444" x2="58824" y2="94444"/>
                          <a14:foregroundMark x1="82353" y1="1111" x2="82353" y2="1111"/>
                          <a14:foregroundMark x1="41176" y1="10556" x2="41176" y2="10556"/>
                          <a14:foregroundMark x1="74510" y1="36667" x2="74510" y2="36667"/>
                          <a14:foregroundMark x1="13725" y1="47222" x2="13725" y2="47222"/>
                          <a14:foregroundMark x1="72549" y1="54722" x2="72549" y2="54722"/>
                          <a14:foregroundMark x1="88235" y1="53889" x2="88235" y2="53889"/>
                          <a14:foregroundMark x1="47059" y1="49722" x2="47059" y2="49722"/>
                          <a14:foregroundMark x1="82353" y1="44722" x2="82353" y2="44722"/>
                          <a14:foregroundMark x1="86275" y1="45833" x2="86275" y2="45833"/>
                          <a14:foregroundMark x1="54902" y1="51667" x2="54902" y2="51667"/>
                          <a14:foregroundMark x1="70588" y1="90278" x2="70588" y2="90278"/>
                          <a14:foregroundMark x1="86275" y1="50833" x2="86275" y2="50833"/>
                          <a14:foregroundMark x1="86275" y1="48056" x2="86275" y2="48056"/>
                          <a14:foregroundMark x1="80392" y1="41944" x2="80392" y2="41944"/>
                          <a14:foregroundMark x1="60784" y1="52222" x2="60784" y2="52222"/>
                          <a14:backgroundMark x1="70588" y1="21111" x2="70588" y2="21111"/>
                          <a14:backgroundMark x1="47059" y1="21944" x2="47059" y2="21944"/>
                          <a14:backgroundMark x1="41176" y1="29444" x2="41176" y2="29444"/>
                          <a14:backgroundMark x1="64706" y1="25278" x2="64706" y2="25278"/>
                          <a14:backgroundMark x1="19608" y1="25000" x2="19608" y2="25000"/>
                          <a14:backgroundMark x1="15686" y1="19722" x2="15686" y2="19722"/>
                          <a14:backgroundMark x1="50980" y1="18056" x2="50980" y2="18056"/>
                          <a14:backgroundMark x1="49020" y1="23889" x2="49020" y2="23889"/>
                          <a14:backgroundMark x1="33333" y1="24722" x2="33333" y2="24722"/>
                          <a14:backgroundMark x1="29412" y1="29444" x2="29412" y2="29444"/>
                          <a14:backgroundMark x1="17647" y1="6667" x2="17647" y2="6667"/>
                          <a14:backgroundMark x1="19608" y1="2500" x2="19608" y2="2500"/>
                          <a14:backgroundMark x1="27451" y1="78889" x2="27451" y2="78889"/>
                          <a14:backgroundMark x1="29412" y1="65833" x2="29412" y2="65833"/>
                          <a14:backgroundMark x1="29412" y1="80833" x2="29412" y2="80833"/>
                          <a14:backgroundMark x1="29412" y1="90000" x2="29412" y2="90000"/>
                          <a14:backgroundMark x1="33333" y1="85556" x2="33333" y2="85556"/>
                          <a14:backgroundMark x1="19608" y1="76944" x2="19608" y2="76944"/>
                          <a14:backgroundMark x1="58824" y1="4722" x2="58824" y2="4722"/>
                          <a14:backgroundMark x1="45098" y1="66944" x2="45098" y2="66944"/>
                          <a14:backgroundMark x1="92157" y1="40000" x2="92157" y2="40000"/>
                          <a14:backgroundMark x1="82353" y1="94444" x2="82353" y2="94444"/>
                          <a14:backgroundMark x1="92157" y1="88056" x2="92157" y2="88056"/>
                          <a14:backgroundMark x1="94118" y1="42778" x2="94118" y2="42778"/>
                          <a14:backgroundMark x1="94118" y1="44167" x2="94118" y2="44167"/>
                          <a14:backgroundMark x1="92157" y1="52778" x2="92157" y2="52778"/>
                          <a14:backgroundMark x1="45098" y1="8611" x2="45098" y2="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59367" y="4228724"/>
              <a:ext cx="231895" cy="1636910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7097" y1="6667" x2="37097" y2="6667"/>
                          <a14:foregroundMark x1="83871" y1="22500" x2="83871" y2="22500"/>
                          <a14:foregroundMark x1="50000" y1="29722" x2="50000" y2="29722"/>
                          <a14:foregroundMark x1="27419" y1="26389" x2="27419" y2="26389"/>
                          <a14:foregroundMark x1="53226" y1="38056" x2="53226" y2="38056"/>
                          <a14:foregroundMark x1="58065" y1="33333" x2="58065" y2="33333"/>
                          <a14:foregroundMark x1="58065" y1="34722" x2="58065" y2="34722"/>
                          <a14:foregroundMark x1="58065" y1="36111" x2="58065" y2="36111"/>
                          <a14:foregroundMark x1="35484" y1="64722" x2="38710" y2="64722"/>
                          <a14:foregroundMark x1="82258" y1="72222" x2="82258" y2="72222"/>
                          <a14:foregroundMark x1="25806" y1="80000" x2="25806" y2="80000"/>
                          <a14:foregroundMark x1="50000" y1="66389" x2="50000" y2="66389"/>
                          <a14:foregroundMark x1="50000" y1="67778" x2="50000" y2="67778"/>
                          <a14:foregroundMark x1="50000" y1="68611" x2="50000" y2="68611"/>
                          <a14:foregroundMark x1="48387" y1="65833" x2="48387" y2="65833"/>
                          <a14:backgroundMark x1="53226" y1="46944" x2="53226" y2="46944"/>
                          <a14:backgroundMark x1="27419" y1="49722" x2="27419" y2="49722"/>
                          <a14:backgroundMark x1="17742" y1="82222" x2="17742" y2="82222"/>
                          <a14:backgroundMark x1="69355" y1="76111" x2="69355" y2="76111"/>
                          <a14:backgroundMark x1="72581" y1="26389" x2="72581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9113" y="4220988"/>
              <a:ext cx="285250" cy="1656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8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404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及變數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設定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39752" y="285371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遊戲畫面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19649" y="28499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GAME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OVER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7624" y="3356992"/>
            <a:ext cx="6024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遊戲開始畫面為背景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遊戲畫面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初始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變數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樹枝編號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的值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：每通過一次樹枝就加一</a:t>
            </a:r>
            <a:endParaRPr lang="en-US" altLang="zh-TW" sz="2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樹枝編號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：每次隨機選擇數字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1~3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時間到換到背景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”GAME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OVER”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決定下一個出現的樹枝 </a:t>
            </a:r>
            <a:endParaRPr lang="en-US" altLang="zh-TW" sz="2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44327"/>
            <a:ext cx="2016224" cy="15121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43693"/>
            <a:ext cx="2016972" cy="15127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100000" l="0" r="100000">
                        <a14:foregroundMark x1="15504" y1="67708" x2="62016" y2="67708"/>
                        <a14:foregroundMark x1="61240" y1="29167" x2="82171" y2="33333"/>
                        <a14:foregroundMark x1="33333" y1="27083" x2="81395" y2="32292"/>
                      </a14:backgroundRemoval>
                    </a14:imgEffect>
                  </a14:imgLayer>
                </a14:imgProps>
              </a:ext>
            </a:extLst>
          </a:blip>
          <a:srcRect t="51907" b="17832"/>
          <a:stretch/>
        </p:blipFill>
        <p:spPr>
          <a:xfrm>
            <a:off x="6948264" y="4666190"/>
            <a:ext cx="1598807" cy="36004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100000" l="0" r="100000">
                        <a14:foregroundMark x1="15504" y1="67708" x2="62016" y2="67708"/>
                        <a14:foregroundMark x1="61240" y1="29167" x2="82171" y2="33333"/>
                        <a14:foregroundMark x1="33333" y1="27083" x2="81395" y2="32292"/>
                      </a14:backgroundRemoval>
                    </a14:imgEffect>
                  </a14:imgLayer>
                </a14:imgProps>
              </a:ext>
            </a:extLst>
          </a:blip>
          <a:srcRect t="17163" b="52578"/>
          <a:stretch/>
        </p:blipFill>
        <p:spPr>
          <a:xfrm>
            <a:off x="6803825" y="5197757"/>
            <a:ext cx="159880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" name="群組 46"/>
          <p:cNvGrpSpPr/>
          <p:nvPr/>
        </p:nvGrpSpPr>
        <p:grpSpPr>
          <a:xfrm>
            <a:off x="4951797" y="2209860"/>
            <a:ext cx="1982259" cy="2655727"/>
            <a:chOff x="3189342" y="2060848"/>
            <a:chExt cx="1982259" cy="2655727"/>
          </a:xfrm>
        </p:grpSpPr>
        <p:sp>
          <p:nvSpPr>
            <p:cNvPr id="35" name="橢圓 34"/>
            <p:cNvSpPr/>
            <p:nvPr/>
          </p:nvSpPr>
          <p:spPr>
            <a:xfrm>
              <a:off x="3239852" y="2060848"/>
              <a:ext cx="187220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遊戲結束</a:t>
              </a:r>
              <a:endParaRPr lang="en-US" altLang="zh-TW" b="1" dirty="0" smtClean="0"/>
            </a:p>
          </p:txBody>
        </p:sp>
        <p:cxnSp>
          <p:nvCxnSpPr>
            <p:cNvPr id="36" name="直線單箭頭接點 35"/>
            <p:cNvCxnSpPr>
              <a:stCxn id="35" idx="4"/>
              <a:endCxn id="40" idx="0"/>
            </p:cNvCxnSpPr>
            <p:nvPr/>
          </p:nvCxnSpPr>
          <p:spPr>
            <a:xfrm>
              <a:off x="4175956" y="2708920"/>
              <a:ext cx="0" cy="3479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40" idx="2"/>
              <a:endCxn id="43" idx="0"/>
            </p:cNvCxnSpPr>
            <p:nvPr/>
          </p:nvCxnSpPr>
          <p:spPr>
            <a:xfrm>
              <a:off x="4175956" y="3704962"/>
              <a:ext cx="4516" cy="3635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3203848" y="3056890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切換背景</a:t>
              </a:r>
              <a:endParaRPr lang="en-US" altLang="zh-TW" b="1" dirty="0" smtClean="0"/>
            </a:p>
            <a:p>
              <a:pPr algn="ctr"/>
              <a:r>
                <a:rPr lang="en-US" altLang="zh-TW" b="1" dirty="0" smtClean="0"/>
                <a:t>”GAME</a:t>
              </a:r>
              <a:r>
                <a:rPr lang="zh-TW" altLang="en-US" b="1" dirty="0" smtClean="0"/>
                <a:t> </a:t>
              </a:r>
              <a:r>
                <a:rPr lang="en-US" altLang="zh-TW" b="1" dirty="0" smtClean="0"/>
                <a:t>OVER”</a:t>
              </a:r>
              <a:endParaRPr lang="zh-TW" altLang="en-US" b="1" dirty="0"/>
            </a:p>
          </p:txBody>
        </p:sp>
        <p:grpSp>
          <p:nvGrpSpPr>
            <p:cNvPr id="4" name="群組 41"/>
            <p:cNvGrpSpPr/>
            <p:nvPr/>
          </p:nvGrpSpPr>
          <p:grpSpPr>
            <a:xfrm>
              <a:off x="3189342" y="4068503"/>
              <a:ext cx="1982259" cy="648072"/>
              <a:chOff x="3129487" y="4328771"/>
              <a:chExt cx="1982259" cy="648072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3129487" y="4328771"/>
                <a:ext cx="1982259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/>
                  <a:t>全部停止</a:t>
                </a:r>
                <a:endParaRPr lang="en-US" altLang="zh-TW" b="1" dirty="0" smtClean="0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3194017" y="4380009"/>
                <a:ext cx="1815156" cy="537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/>
                  <a:t>終止全部程式</a:t>
                </a:r>
                <a:endParaRPr lang="en-US" altLang="zh-TW" b="1" dirty="0" smtClean="0"/>
              </a:p>
            </p:txBody>
          </p:sp>
        </p:grpSp>
      </p:grpSp>
      <p:grpSp>
        <p:nvGrpSpPr>
          <p:cNvPr id="5" name="群組 47"/>
          <p:cNvGrpSpPr/>
          <p:nvPr/>
        </p:nvGrpSpPr>
        <p:grpSpPr>
          <a:xfrm>
            <a:off x="2028242" y="2209860"/>
            <a:ext cx="1954860" cy="3870641"/>
            <a:chOff x="6417202" y="1916832"/>
            <a:chExt cx="1954860" cy="3870641"/>
          </a:xfrm>
        </p:grpSpPr>
        <p:sp>
          <p:nvSpPr>
            <p:cNvPr id="49" name="橢圓 48"/>
            <p:cNvSpPr/>
            <p:nvPr/>
          </p:nvSpPr>
          <p:spPr>
            <a:xfrm>
              <a:off x="6453206" y="1916832"/>
              <a:ext cx="187220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遊戲開始</a:t>
              </a:r>
              <a:endParaRPr lang="en-US" altLang="zh-TW" b="1" dirty="0" smtClean="0"/>
            </a:p>
          </p:txBody>
        </p:sp>
        <p:cxnSp>
          <p:nvCxnSpPr>
            <p:cNvPr id="50" name="直線單箭頭接點 49"/>
            <p:cNvCxnSpPr>
              <a:stCxn id="49" idx="4"/>
              <a:endCxn id="54" idx="0"/>
            </p:cNvCxnSpPr>
            <p:nvPr/>
          </p:nvCxnSpPr>
          <p:spPr>
            <a:xfrm>
              <a:off x="7389310" y="2564904"/>
              <a:ext cx="0" cy="3479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>
              <a:stCxn id="54" idx="2"/>
              <a:endCxn id="55" idx="0"/>
            </p:cNvCxnSpPr>
            <p:nvPr/>
          </p:nvCxnSpPr>
          <p:spPr>
            <a:xfrm>
              <a:off x="7389310" y="3560946"/>
              <a:ext cx="7231" cy="4652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stCxn id="55" idx="2"/>
              <a:endCxn id="53" idx="0"/>
            </p:cNvCxnSpPr>
            <p:nvPr/>
          </p:nvCxnSpPr>
          <p:spPr>
            <a:xfrm>
              <a:off x="7396541" y="4674173"/>
              <a:ext cx="3413" cy="4652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6427846" y="5139401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廣播樹枝</a:t>
              </a:r>
              <a:r>
                <a:rPr lang="en-US" altLang="zh-TW" b="1" dirty="0" smtClean="0"/>
                <a:t>1</a:t>
              </a:r>
              <a:r>
                <a:rPr lang="zh-TW" altLang="en-US" b="1" dirty="0" smtClean="0"/>
                <a:t>出現</a:t>
              </a:r>
              <a:endParaRPr lang="zh-TW" altLang="en-US" b="1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6417202" y="2912874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切換背景</a:t>
              </a:r>
              <a:endParaRPr lang="en-US" altLang="zh-TW" b="1" dirty="0" smtClean="0"/>
            </a:p>
            <a:p>
              <a:pPr algn="ctr"/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遊戲畫面</a:t>
              </a:r>
              <a:r>
                <a:rPr lang="en-US" altLang="zh-TW" b="1" dirty="0" smtClean="0"/>
                <a:t>”</a:t>
              </a:r>
              <a:endParaRPr lang="zh-TW" altLang="en-US" b="1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6424433" y="4026173"/>
              <a:ext cx="1944216" cy="64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分數初始設定</a:t>
              </a:r>
              <a:endParaRPr lang="zh-TW" altLang="en-US" b="1" dirty="0"/>
            </a:p>
          </p:txBody>
        </p:sp>
      </p:grpSp>
      <p:pic>
        <p:nvPicPr>
          <p:cNvPr id="171" name="圖片 1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58"/>
            <a:ext cx="1735904" cy="13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71" name="圖片 1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58"/>
            <a:ext cx="1735904" cy="1301928"/>
          </a:xfrm>
          <a:prstGeom prst="rect">
            <a:avLst/>
          </a:prstGeom>
        </p:spPr>
      </p:pic>
      <p:grpSp>
        <p:nvGrpSpPr>
          <p:cNvPr id="3" name="群組 172"/>
          <p:cNvGrpSpPr/>
          <p:nvPr/>
        </p:nvGrpSpPr>
        <p:grpSpPr>
          <a:xfrm>
            <a:off x="2051720" y="1700808"/>
            <a:ext cx="5234049" cy="4853060"/>
            <a:chOff x="5547407" y="-11687"/>
            <a:chExt cx="5234049" cy="4853060"/>
          </a:xfrm>
        </p:grpSpPr>
        <p:sp>
          <p:nvSpPr>
            <p:cNvPr id="177" name="橢圓 176"/>
            <p:cNvSpPr/>
            <p:nvPr/>
          </p:nvSpPr>
          <p:spPr>
            <a:xfrm>
              <a:off x="6066675" y="-11687"/>
              <a:ext cx="187220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接收到</a:t>
              </a:r>
              <a:endParaRPr lang="en-US" altLang="zh-TW" b="1" dirty="0" smtClean="0"/>
            </a:p>
            <a:p>
              <a:pPr algn="ctr"/>
              <a:r>
                <a:rPr lang="en-US" altLang="zh-TW" b="1" dirty="0" smtClean="0"/>
                <a:t>“</a:t>
              </a:r>
              <a:r>
                <a:rPr lang="zh-TW" altLang="en-US" b="1" dirty="0" smtClean="0"/>
                <a:t>碰到邊緣</a:t>
              </a:r>
              <a:r>
                <a:rPr lang="en-US" altLang="zh-TW" b="1" dirty="0" smtClean="0"/>
                <a:t>”</a:t>
              </a:r>
            </a:p>
          </p:txBody>
        </p:sp>
        <p:cxnSp>
          <p:nvCxnSpPr>
            <p:cNvPr id="178" name="直線單箭頭接點 177"/>
            <p:cNvCxnSpPr>
              <a:stCxn id="177" idx="4"/>
              <a:endCxn id="181" idx="0"/>
            </p:cNvCxnSpPr>
            <p:nvPr/>
          </p:nvCxnSpPr>
          <p:spPr>
            <a:xfrm flipH="1">
              <a:off x="6999254" y="636385"/>
              <a:ext cx="3525" cy="3443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單箭頭接點 178"/>
            <p:cNvCxnSpPr>
              <a:stCxn id="181" idx="2"/>
              <a:endCxn id="182" idx="0"/>
            </p:cNvCxnSpPr>
            <p:nvPr/>
          </p:nvCxnSpPr>
          <p:spPr>
            <a:xfrm>
              <a:off x="6999254" y="1628800"/>
              <a:ext cx="0" cy="3443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矩形 179"/>
            <p:cNvSpPr/>
            <p:nvPr/>
          </p:nvSpPr>
          <p:spPr>
            <a:xfrm>
              <a:off x="8837240" y="4121293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廣播樹枝</a:t>
              </a:r>
              <a:r>
                <a:rPr lang="en-US" altLang="zh-TW" b="1" dirty="0" smtClean="0"/>
                <a:t>X</a:t>
              </a:r>
              <a:r>
                <a:rPr lang="zh-TW" altLang="en-US" b="1" dirty="0" smtClean="0"/>
                <a:t>出現</a:t>
              </a:r>
              <a:endParaRPr lang="zh-TW" altLang="en-US" b="1" dirty="0"/>
            </a:p>
          </p:txBody>
        </p:sp>
        <p:sp>
          <p:nvSpPr>
            <p:cNvPr id="181" name="矩形 180"/>
            <p:cNvSpPr/>
            <p:nvPr/>
          </p:nvSpPr>
          <p:spPr>
            <a:xfrm>
              <a:off x="6027146" y="980728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分數加一</a:t>
              </a:r>
              <a:endParaRPr lang="zh-TW" altLang="en-US" b="1" dirty="0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6027146" y="1973143"/>
              <a:ext cx="1944216" cy="64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設定樹枝編號</a:t>
              </a:r>
              <a:endParaRPr lang="en-US" altLang="zh-TW" b="1" dirty="0"/>
            </a:p>
            <a:p>
              <a:pPr algn="ctr"/>
              <a:r>
                <a:rPr lang="en-US" altLang="zh-TW" b="1" dirty="0" smtClean="0"/>
                <a:t>(1~3</a:t>
              </a:r>
              <a:r>
                <a:rPr lang="zh-TW" altLang="en-US" b="1" dirty="0" smtClean="0"/>
                <a:t>之間的數字</a:t>
              </a:r>
              <a:r>
                <a:rPr lang="en-US" altLang="zh-TW" b="1" dirty="0" smtClean="0"/>
                <a:t>)</a:t>
              </a:r>
              <a:endParaRPr lang="zh-TW" altLang="en-US" b="1" dirty="0"/>
            </a:p>
          </p:txBody>
        </p:sp>
        <p:sp>
          <p:nvSpPr>
            <p:cNvPr id="183" name="流程圖: 決策 182"/>
            <p:cNvSpPr/>
            <p:nvPr/>
          </p:nvSpPr>
          <p:spPr>
            <a:xfrm>
              <a:off x="5643732" y="2954818"/>
              <a:ext cx="2711044" cy="792088"/>
            </a:xfrm>
            <a:prstGeom prst="flowChartDecis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分數是</a:t>
              </a:r>
              <a:r>
                <a:rPr lang="en-US" altLang="zh-TW" b="1" dirty="0" smtClean="0"/>
                <a:t>5</a:t>
              </a:r>
              <a:r>
                <a:rPr lang="zh-TW" altLang="en-US" b="1" dirty="0" smtClean="0"/>
                <a:t>的倍數</a:t>
              </a:r>
              <a:r>
                <a:rPr lang="en-US" altLang="zh-TW" b="1" dirty="0" smtClean="0"/>
                <a:t>?</a:t>
              </a:r>
              <a:endParaRPr lang="zh-TW" altLang="en-US" b="1" dirty="0"/>
            </a:p>
          </p:txBody>
        </p:sp>
        <p:sp>
          <p:nvSpPr>
            <p:cNvPr id="184" name="矩形 183"/>
            <p:cNvSpPr/>
            <p:nvPr/>
          </p:nvSpPr>
          <p:spPr>
            <a:xfrm>
              <a:off x="8837240" y="3028388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廣播樹枝</a:t>
              </a:r>
              <a:r>
                <a:rPr lang="en-US" altLang="zh-TW" b="1" dirty="0" smtClean="0"/>
                <a:t>4</a:t>
              </a:r>
              <a:r>
                <a:rPr lang="zh-TW" altLang="en-US" b="1" dirty="0" smtClean="0"/>
                <a:t>出現</a:t>
              </a:r>
              <a:endParaRPr lang="zh-TW" altLang="en-US" b="1" dirty="0"/>
            </a:p>
          </p:txBody>
        </p:sp>
        <p:sp>
          <p:nvSpPr>
            <p:cNvPr id="185" name="流程圖: 決策 184"/>
            <p:cNvSpPr/>
            <p:nvPr/>
          </p:nvSpPr>
          <p:spPr>
            <a:xfrm>
              <a:off x="5547407" y="4049285"/>
              <a:ext cx="2903694" cy="792088"/>
            </a:xfrm>
            <a:prstGeom prst="flowChartDecis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樹枝編號是</a:t>
              </a:r>
              <a:r>
                <a:rPr lang="en-US" altLang="zh-TW" b="1" dirty="0" smtClean="0"/>
                <a:t>X?</a:t>
              </a:r>
            </a:p>
          </p:txBody>
        </p:sp>
        <p:cxnSp>
          <p:nvCxnSpPr>
            <p:cNvPr id="186" name="直線單箭頭接點 185"/>
            <p:cNvCxnSpPr>
              <a:stCxn id="182" idx="2"/>
              <a:endCxn id="183" idx="0"/>
            </p:cNvCxnSpPr>
            <p:nvPr/>
          </p:nvCxnSpPr>
          <p:spPr>
            <a:xfrm>
              <a:off x="6999254" y="2621143"/>
              <a:ext cx="0" cy="3336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單箭頭接點 186"/>
            <p:cNvCxnSpPr>
              <a:stCxn id="183" idx="2"/>
              <a:endCxn id="185" idx="0"/>
            </p:cNvCxnSpPr>
            <p:nvPr/>
          </p:nvCxnSpPr>
          <p:spPr>
            <a:xfrm>
              <a:off x="6999254" y="3746906"/>
              <a:ext cx="0" cy="30237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單箭頭接點 187"/>
            <p:cNvCxnSpPr>
              <a:stCxn id="183" idx="3"/>
              <a:endCxn id="184" idx="1"/>
            </p:cNvCxnSpPr>
            <p:nvPr/>
          </p:nvCxnSpPr>
          <p:spPr>
            <a:xfrm>
              <a:off x="8354776" y="3350862"/>
              <a:ext cx="482464" cy="15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單箭頭接點 188"/>
            <p:cNvCxnSpPr>
              <a:stCxn id="185" idx="3"/>
              <a:endCxn id="180" idx="1"/>
            </p:cNvCxnSpPr>
            <p:nvPr/>
          </p:nvCxnSpPr>
          <p:spPr>
            <a:xfrm>
              <a:off x="8451101" y="4445329"/>
              <a:ext cx="38613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文字方塊 189"/>
            <p:cNvSpPr txBox="1"/>
            <p:nvPr/>
          </p:nvSpPr>
          <p:spPr>
            <a:xfrm>
              <a:off x="8316416" y="2970254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91" name="文字方塊 190"/>
            <p:cNvSpPr txBox="1"/>
            <p:nvPr/>
          </p:nvSpPr>
          <p:spPr>
            <a:xfrm>
              <a:off x="7030852" y="3694557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否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92" name="文字方塊 191"/>
            <p:cNvSpPr txBox="1"/>
            <p:nvPr/>
          </p:nvSpPr>
          <p:spPr>
            <a:xfrm>
              <a:off x="8374356" y="4070941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4" name="群組 173"/>
          <p:cNvGrpSpPr/>
          <p:nvPr/>
        </p:nvGrpSpPr>
        <p:grpSpPr>
          <a:xfrm>
            <a:off x="4135287" y="5429007"/>
            <a:ext cx="1884557" cy="553226"/>
            <a:chOff x="4811364" y="5261007"/>
            <a:chExt cx="1884557" cy="553226"/>
          </a:xfrm>
        </p:grpSpPr>
        <p:sp>
          <p:nvSpPr>
            <p:cNvPr id="175" name="文字方塊 174"/>
            <p:cNvSpPr txBox="1"/>
            <p:nvPr/>
          </p:nvSpPr>
          <p:spPr>
            <a:xfrm>
              <a:off x="4995679" y="5261007"/>
              <a:ext cx="1700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X</a:t>
              </a:r>
              <a:r>
                <a:rPr lang="zh-TW" altLang="en-US" sz="2000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為數字</a:t>
              </a:r>
              <a:r>
                <a:rPr lang="en-US" altLang="zh-TW" sz="2000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1~3</a:t>
              </a:r>
            </a:p>
          </p:txBody>
        </p:sp>
        <p:cxnSp>
          <p:nvCxnSpPr>
            <p:cNvPr id="176" name="直線單箭頭接點 175"/>
            <p:cNvCxnSpPr/>
            <p:nvPr/>
          </p:nvCxnSpPr>
          <p:spPr>
            <a:xfrm flipH="1">
              <a:off x="4811364" y="5608384"/>
              <a:ext cx="212006" cy="20584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3" name="文字方塊 192"/>
          <p:cNvSpPr txBox="1"/>
          <p:nvPr/>
        </p:nvSpPr>
        <p:spPr>
          <a:xfrm>
            <a:off x="5287525" y="3048708"/>
            <a:ext cx="380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設計較難的關卡，把通過的縫隙調整小一點。</a:t>
            </a:r>
            <a:endPara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每五關就會出現一次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樹枝四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”</a:t>
            </a:r>
          </a:p>
        </p:txBody>
      </p:sp>
      <p:cxnSp>
        <p:nvCxnSpPr>
          <p:cNvPr id="194" name="直線單箭頭接點 193"/>
          <p:cNvCxnSpPr/>
          <p:nvPr/>
        </p:nvCxnSpPr>
        <p:spPr>
          <a:xfrm flipH="1">
            <a:off x="4332371" y="4010013"/>
            <a:ext cx="955154" cy="8309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4766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370832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角色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44008" y="370832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變數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15616" y="11967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需要</a:t>
            </a:r>
            <a: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個背景，一個是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遊戲中</a:t>
            </a: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的背景，另一個是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時間到</a:t>
            </a: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的背景</a:t>
            </a:r>
            <a:endParaRPr lang="zh-TW" altLang="en-US" sz="2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1600" y="58772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華康竹風體W4" pitchFamily="65" charset="-120"/>
                <a:ea typeface="華康竹風體W4" pitchFamily="65" charset="-120"/>
              </a:rPr>
              <a:t>蟑螂</a:t>
            </a:r>
          </a:p>
        </p:txBody>
      </p:sp>
      <p:pic>
        <p:nvPicPr>
          <p:cNvPr id="12" name="圖片 11" descr="廚房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2208245" cy="1656184"/>
          </a:xfrm>
          <a:prstGeom prst="rect">
            <a:avLst/>
          </a:prstGeom>
        </p:spPr>
      </p:pic>
      <p:pic>
        <p:nvPicPr>
          <p:cNvPr id="13" name="圖片 12" descr="廚房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2232248" cy="1674186"/>
          </a:xfrm>
          <a:prstGeom prst="rect">
            <a:avLst/>
          </a:prstGeom>
        </p:spPr>
      </p:pic>
      <p:pic>
        <p:nvPicPr>
          <p:cNvPr id="15" name="圖片 14" descr="小拍拍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365104"/>
            <a:ext cx="1152128" cy="1289804"/>
          </a:xfrm>
          <a:prstGeom prst="rect">
            <a:avLst/>
          </a:prstGeom>
        </p:spPr>
      </p:pic>
      <p:pic>
        <p:nvPicPr>
          <p:cNvPr id="16" name="圖片 15" descr="蟑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59070"/>
            <a:ext cx="1440160" cy="113017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131840" y="58772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華康竹風體W4" pitchFamily="65" charset="-120"/>
                <a:ea typeface="華康竹風體W4" pitchFamily="65" charset="-120"/>
              </a:rPr>
              <a:t>拍子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t="3464"/>
          <a:stretch>
            <a:fillRect/>
          </a:stretch>
        </p:blipFill>
        <p:spPr bwMode="auto">
          <a:xfrm>
            <a:off x="5868144" y="5244165"/>
            <a:ext cx="1641782" cy="41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81128"/>
            <a:ext cx="1606713" cy="40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3" r="33958"/>
          <a:stretch/>
        </p:blipFill>
        <p:spPr>
          <a:xfrm>
            <a:off x="4275343" y="1667012"/>
            <a:ext cx="3781275" cy="485833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771800" y="476672"/>
            <a:ext cx="339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景及變數程式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08304" y="371703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除以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餘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</a:t>
            </a:r>
          </a:p>
          <a:p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除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餘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</a:t>
            </a:r>
          </a:p>
          <a:p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除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餘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</a:t>
            </a:r>
          </a:p>
          <a:p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</a:p>
          <a:p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</a:p>
          <a:p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endParaRPr lang="en-US" altLang="zh-TW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>
            <a:off x="6550536" y="3068960"/>
            <a:ext cx="1405840" cy="64807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55502" b="79766"/>
          <a:stretch/>
        </p:blipFill>
        <p:spPr>
          <a:xfrm>
            <a:off x="1142469" y="1916832"/>
            <a:ext cx="1995277" cy="166497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3" b="78053"/>
          <a:stretch/>
        </p:blipFill>
        <p:spPr>
          <a:xfrm>
            <a:off x="1142469" y="4221088"/>
            <a:ext cx="2315998" cy="16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6"/>
          <p:cNvGrpSpPr/>
          <p:nvPr/>
        </p:nvGrpSpPr>
        <p:grpSpPr>
          <a:xfrm>
            <a:off x="3707904" y="1772816"/>
            <a:ext cx="1584176" cy="3240360"/>
            <a:chOff x="6840252" y="1340768"/>
            <a:chExt cx="1584176" cy="3240360"/>
          </a:xfrm>
        </p:grpSpPr>
        <p:sp>
          <p:nvSpPr>
            <p:cNvPr id="18" name="圓角矩形 17"/>
            <p:cNvSpPr/>
            <p:nvPr/>
          </p:nvSpPr>
          <p:spPr>
            <a:xfrm>
              <a:off x="6840252" y="1340768"/>
              <a:ext cx="1584176" cy="64807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背景設定</a:t>
              </a:r>
              <a:endPara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840252" y="2636912"/>
              <a:ext cx="1584176" cy="64807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樹枝動作</a:t>
              </a:r>
              <a:endPara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840252" y="3933056"/>
              <a:ext cx="1584176" cy="64807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鳥兒動作</a:t>
              </a:r>
              <a:endPara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1" name="直線單箭頭接點 20"/>
            <p:cNvCxnSpPr>
              <a:stCxn id="18" idx="2"/>
              <a:endCxn id="19" idx="0"/>
            </p:cNvCxnSpPr>
            <p:nvPr/>
          </p:nvCxnSpPr>
          <p:spPr>
            <a:xfrm>
              <a:off x="7632340" y="1988840"/>
              <a:ext cx="0" cy="6480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19" idx="2"/>
              <a:endCxn id="20" idx="0"/>
            </p:cNvCxnSpPr>
            <p:nvPr/>
          </p:nvCxnSpPr>
          <p:spPr>
            <a:xfrm>
              <a:off x="7632340" y="3284984"/>
              <a:ext cx="0" cy="6480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解題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分解</a:t>
            </a: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圖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9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樹枝流程圖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 descr="廚房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1584176" cy="1188132"/>
          </a:xfrm>
          <a:prstGeom prst="rect">
            <a:avLst/>
          </a:prstGeom>
        </p:spPr>
      </p:pic>
      <p:grpSp>
        <p:nvGrpSpPr>
          <p:cNvPr id="4" name="群組 11"/>
          <p:cNvGrpSpPr/>
          <p:nvPr/>
        </p:nvGrpSpPr>
        <p:grpSpPr>
          <a:xfrm>
            <a:off x="1691680" y="2564904"/>
            <a:ext cx="1944216" cy="1644114"/>
            <a:chOff x="6417202" y="1916832"/>
            <a:chExt cx="1944216" cy="1644114"/>
          </a:xfrm>
        </p:grpSpPr>
        <p:sp>
          <p:nvSpPr>
            <p:cNvPr id="13" name="橢圓 12"/>
            <p:cNvSpPr/>
            <p:nvPr/>
          </p:nvSpPr>
          <p:spPr>
            <a:xfrm>
              <a:off x="6453206" y="1916832"/>
              <a:ext cx="187220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遊戲開始</a:t>
              </a:r>
              <a:endParaRPr lang="en-US" altLang="zh-TW" b="1" dirty="0" smtClean="0"/>
            </a:p>
          </p:txBody>
        </p:sp>
        <p:cxnSp>
          <p:nvCxnSpPr>
            <p:cNvPr id="14" name="直線單箭頭接點 13"/>
            <p:cNvCxnSpPr>
              <a:stCxn id="13" idx="4"/>
              <a:endCxn id="15" idx="0"/>
            </p:cNvCxnSpPr>
            <p:nvPr/>
          </p:nvCxnSpPr>
          <p:spPr>
            <a:xfrm>
              <a:off x="7389310" y="2564904"/>
              <a:ext cx="0" cy="3479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6417202" y="2912874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隱藏</a:t>
              </a:r>
              <a:endParaRPr lang="zh-TW" altLang="en-US" b="1" dirty="0"/>
            </a:p>
          </p:txBody>
        </p:sp>
      </p:grpSp>
      <p:grpSp>
        <p:nvGrpSpPr>
          <p:cNvPr id="5" name="群組 96"/>
          <p:cNvGrpSpPr/>
          <p:nvPr/>
        </p:nvGrpSpPr>
        <p:grpSpPr>
          <a:xfrm>
            <a:off x="4906459" y="2564904"/>
            <a:ext cx="1944216" cy="1644114"/>
            <a:chOff x="6417202" y="1916832"/>
            <a:chExt cx="1944216" cy="1644114"/>
          </a:xfrm>
        </p:grpSpPr>
        <p:sp>
          <p:nvSpPr>
            <p:cNvPr id="98" name="橢圓 97"/>
            <p:cNvSpPr/>
            <p:nvPr/>
          </p:nvSpPr>
          <p:spPr>
            <a:xfrm>
              <a:off x="6453206" y="1916832"/>
              <a:ext cx="187220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遊戲結束</a:t>
              </a:r>
              <a:endParaRPr lang="en-US" altLang="zh-TW" b="1" dirty="0" smtClean="0"/>
            </a:p>
          </p:txBody>
        </p:sp>
        <p:cxnSp>
          <p:nvCxnSpPr>
            <p:cNvPr id="99" name="直線單箭頭接點 98"/>
            <p:cNvCxnSpPr>
              <a:stCxn id="98" idx="4"/>
              <a:endCxn id="100" idx="0"/>
            </p:cNvCxnSpPr>
            <p:nvPr/>
          </p:nvCxnSpPr>
          <p:spPr>
            <a:xfrm>
              <a:off x="7389310" y="2564904"/>
              <a:ext cx="0" cy="3479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99"/>
            <p:cNvSpPr/>
            <p:nvPr/>
          </p:nvSpPr>
          <p:spPr>
            <a:xfrm>
              <a:off x="6417202" y="2912874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隱藏</a:t>
              </a:r>
              <a:endParaRPr lang="zh-TW" altLang="en-US" b="1" dirty="0"/>
            </a:p>
          </p:txBody>
        </p:sp>
      </p:grpSp>
      <p:sp>
        <p:nvSpPr>
          <p:cNvPr id="101" name="文字方塊 100"/>
          <p:cNvSpPr txBox="1"/>
          <p:nvPr/>
        </p:nvSpPr>
        <p:spPr>
          <a:xfrm>
            <a:off x="1115616" y="499646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只有在收到廣播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樹枝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出現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才會出現，其餘時間都被隱藏起來。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樹枝流程圖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 descr="廚房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1584176" cy="1188132"/>
          </a:xfrm>
          <a:prstGeom prst="rect">
            <a:avLst/>
          </a:prstGeom>
        </p:spPr>
      </p:pic>
      <p:grpSp>
        <p:nvGrpSpPr>
          <p:cNvPr id="4" name="群組 95"/>
          <p:cNvGrpSpPr/>
          <p:nvPr/>
        </p:nvGrpSpPr>
        <p:grpSpPr>
          <a:xfrm>
            <a:off x="755576" y="2492896"/>
            <a:ext cx="7844943" cy="3998944"/>
            <a:chOff x="610304" y="2268452"/>
            <a:chExt cx="7844943" cy="3998944"/>
          </a:xfrm>
        </p:grpSpPr>
        <p:grpSp>
          <p:nvGrpSpPr>
            <p:cNvPr id="5" name="群組 91"/>
            <p:cNvGrpSpPr/>
            <p:nvPr/>
          </p:nvGrpSpPr>
          <p:grpSpPr>
            <a:xfrm>
              <a:off x="610304" y="2276872"/>
              <a:ext cx="7844943" cy="3990524"/>
              <a:chOff x="398420" y="1844542"/>
              <a:chExt cx="7844943" cy="399052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527361" y="3018043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隱藏</a:t>
                </a:r>
                <a:endParaRPr lang="zh-TW" altLang="en-US" b="1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299147" y="1916549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向左移</a:t>
                </a:r>
                <a:endParaRPr lang="zh-TW" altLang="en-US" b="1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527361" y="5186994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廣播碰到邊緣</a:t>
                </a:r>
                <a:endParaRPr lang="zh-TW" altLang="en-US" b="1" dirty="0"/>
              </a:p>
            </p:txBody>
          </p:sp>
          <p:cxnSp>
            <p:nvCxnSpPr>
              <p:cNvPr id="40" name="直線單箭頭接點 39"/>
              <p:cNvCxnSpPr>
                <a:stCxn id="44" idx="4"/>
                <a:endCxn id="42" idx="0"/>
              </p:cNvCxnSpPr>
              <p:nvPr/>
            </p:nvCxnSpPr>
            <p:spPr>
              <a:xfrm>
                <a:off x="1538253" y="2636630"/>
                <a:ext cx="0" cy="50669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/>
              <p:cNvCxnSpPr>
                <a:stCxn id="42" idx="2"/>
                <a:endCxn id="43" idx="0"/>
              </p:cNvCxnSpPr>
              <p:nvPr/>
            </p:nvCxnSpPr>
            <p:spPr>
              <a:xfrm>
                <a:off x="1538253" y="3791392"/>
                <a:ext cx="1740" cy="5116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矩形 41"/>
              <p:cNvSpPr/>
              <p:nvPr/>
            </p:nvSpPr>
            <p:spPr>
              <a:xfrm>
                <a:off x="566145" y="3143320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顯示</a:t>
                </a:r>
                <a:endParaRPr lang="zh-TW" altLang="en-US" b="1" dirty="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67885" y="4303010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移到初始位置</a:t>
                </a:r>
                <a:endParaRPr lang="zh-TW" altLang="en-US" b="1" dirty="0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398420" y="1988558"/>
                <a:ext cx="2279665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樹枝</a:t>
                </a:r>
                <a:r>
                  <a:rPr lang="en-US" altLang="zh-TW" b="1" dirty="0" smtClean="0"/>
                  <a:t>(1~4)</a:t>
                </a:r>
                <a:r>
                  <a:rPr lang="zh-TW" altLang="en-US" b="1" dirty="0" smtClean="0"/>
                  <a:t>出現</a:t>
                </a:r>
                <a:endParaRPr lang="en-US" altLang="zh-TW" b="1" dirty="0" smtClean="0"/>
              </a:p>
            </p:txBody>
          </p:sp>
          <p:sp>
            <p:nvSpPr>
              <p:cNvPr id="45" name="流程圖: 決策 44"/>
              <p:cNvSpPr/>
              <p:nvPr/>
            </p:nvSpPr>
            <p:spPr>
              <a:xfrm>
                <a:off x="3133094" y="1844542"/>
                <a:ext cx="2711044" cy="792088"/>
              </a:xfrm>
              <a:prstGeom prst="flowChartDecisi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碰到鳥兒或左邊的邊緣</a:t>
                </a:r>
                <a:r>
                  <a:rPr lang="en-US" altLang="zh-TW" b="1" dirty="0" smtClean="0"/>
                  <a:t>?</a:t>
                </a:r>
                <a:endParaRPr lang="zh-TW" altLang="en-US" b="1" dirty="0"/>
              </a:p>
            </p:txBody>
          </p:sp>
          <p:sp>
            <p:nvSpPr>
              <p:cNvPr id="49" name="流程圖: 決策 48"/>
              <p:cNvSpPr/>
              <p:nvPr/>
            </p:nvSpPr>
            <p:spPr>
              <a:xfrm>
                <a:off x="3196171" y="4047528"/>
                <a:ext cx="2612992" cy="792088"/>
              </a:xfrm>
              <a:prstGeom prst="flowChartDecisi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碰到左邊的邊緣</a:t>
                </a:r>
                <a:r>
                  <a:rPr lang="en-US" altLang="zh-TW" b="1" dirty="0" smtClean="0"/>
                  <a:t>?</a:t>
                </a:r>
                <a:endParaRPr lang="zh-TW" altLang="en-US" b="1" dirty="0"/>
              </a:p>
            </p:txBody>
          </p:sp>
          <p:cxnSp>
            <p:nvCxnSpPr>
              <p:cNvPr id="51" name="直線單箭頭接點 50"/>
              <p:cNvCxnSpPr>
                <a:stCxn id="45" idx="2"/>
                <a:endCxn id="17" idx="0"/>
              </p:cNvCxnSpPr>
              <p:nvPr/>
            </p:nvCxnSpPr>
            <p:spPr>
              <a:xfrm>
                <a:off x="4488616" y="2636630"/>
                <a:ext cx="10853" cy="38141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單箭頭接點 52"/>
              <p:cNvCxnSpPr>
                <a:stCxn id="17" idx="2"/>
                <a:endCxn id="49" idx="0"/>
              </p:cNvCxnSpPr>
              <p:nvPr/>
            </p:nvCxnSpPr>
            <p:spPr>
              <a:xfrm>
                <a:off x="4499469" y="3666115"/>
                <a:ext cx="3198" cy="38141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>
                <a:stCxn id="49" idx="2"/>
                <a:endCxn id="24" idx="0"/>
              </p:cNvCxnSpPr>
              <p:nvPr/>
            </p:nvCxnSpPr>
            <p:spPr>
              <a:xfrm flipH="1">
                <a:off x="4499469" y="4839616"/>
                <a:ext cx="3198" cy="3473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單箭頭接點 56"/>
              <p:cNvCxnSpPr>
                <a:stCxn id="45" idx="3"/>
                <a:endCxn id="23" idx="1"/>
              </p:cNvCxnSpPr>
              <p:nvPr/>
            </p:nvCxnSpPr>
            <p:spPr>
              <a:xfrm flipV="1">
                <a:off x="5844138" y="2240585"/>
                <a:ext cx="455009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肘形接點 59"/>
              <p:cNvCxnSpPr>
                <a:stCxn id="23" idx="0"/>
                <a:endCxn id="45" idx="0"/>
              </p:cNvCxnSpPr>
              <p:nvPr/>
            </p:nvCxnSpPr>
            <p:spPr>
              <a:xfrm rot="16200000" flipV="1">
                <a:off x="5843933" y="489226"/>
                <a:ext cx="72007" cy="2782639"/>
              </a:xfrm>
              <a:prstGeom prst="bentConnector3">
                <a:avLst>
                  <a:gd name="adj1" fmla="val 634836"/>
                </a:avLst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肘形接點 61"/>
              <p:cNvCxnSpPr>
                <a:stCxn id="43" idx="2"/>
                <a:endCxn id="45" idx="1"/>
              </p:cNvCxnSpPr>
              <p:nvPr/>
            </p:nvCxnSpPr>
            <p:spPr>
              <a:xfrm rot="5400000" flipH="1" flipV="1">
                <a:off x="981295" y="2799283"/>
                <a:ext cx="2710496" cy="1593101"/>
              </a:xfrm>
              <a:prstGeom prst="bentConnector4">
                <a:avLst>
                  <a:gd name="adj1" fmla="val -8434"/>
                  <a:gd name="adj2" fmla="val 80510"/>
                </a:avLst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文字方塊 92"/>
            <p:cNvSpPr txBox="1"/>
            <p:nvPr/>
          </p:nvSpPr>
          <p:spPr>
            <a:xfrm>
              <a:off x="4860032" y="2996951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5999169" y="2268452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否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4860032" y="5198746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815509" y="1780525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樹枝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到樹枝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的流程圖都是一樣的唷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27676"/>
            <a:ext cx="4608782" cy="444707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86892" y="614685"/>
            <a:ext cx="364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樹枝程式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2" r="59788" b="18045"/>
          <a:stretch/>
        </p:blipFill>
        <p:spPr>
          <a:xfrm>
            <a:off x="656497" y="4139680"/>
            <a:ext cx="2025627" cy="9115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7" r="67830"/>
          <a:stretch/>
        </p:blipFill>
        <p:spPr>
          <a:xfrm>
            <a:off x="656497" y="2592969"/>
            <a:ext cx="1620501" cy="108354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56497" y="1601710"/>
            <a:ext cx="773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樹枝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到樹枝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的程式都是一樣的</a:t>
            </a:r>
            <a:r>
              <a:rPr lang="zh-TW" altLang="en-US" sz="20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，只要換</a:t>
            </a:r>
            <a:r>
              <a:rPr lang="en-US" altLang="zh-TW" sz="20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當我接收到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積木即可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</a:p>
        </p:txBody>
      </p:sp>
      <p:grpSp>
        <p:nvGrpSpPr>
          <p:cNvPr id="2" name="群組 11"/>
          <p:cNvGrpSpPr/>
          <p:nvPr/>
        </p:nvGrpSpPr>
        <p:grpSpPr>
          <a:xfrm>
            <a:off x="3275856" y="2276872"/>
            <a:ext cx="4380268" cy="1619236"/>
            <a:chOff x="3275856" y="2276872"/>
            <a:chExt cx="4380268" cy="1619236"/>
          </a:xfrm>
        </p:grpSpPr>
        <p:sp>
          <p:nvSpPr>
            <p:cNvPr id="3" name="向右箭號 2"/>
            <p:cNvSpPr/>
            <p:nvPr/>
          </p:nvSpPr>
          <p:spPr>
            <a:xfrm>
              <a:off x="5430853" y="3018993"/>
              <a:ext cx="288032" cy="187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43" y="3336146"/>
              <a:ext cx="1749881" cy="55996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276872"/>
              <a:ext cx="1784878" cy="52496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44" y="2823203"/>
              <a:ext cx="1738214" cy="524964"/>
            </a:xfrm>
            <a:prstGeom prst="rect">
              <a:avLst/>
            </a:prstGeom>
          </p:spPr>
        </p:pic>
        <p:sp>
          <p:nvSpPr>
            <p:cNvPr id="13" name="向右箭號 12"/>
            <p:cNvSpPr/>
            <p:nvPr/>
          </p:nvSpPr>
          <p:spPr>
            <a:xfrm>
              <a:off x="5430853" y="2498930"/>
              <a:ext cx="288032" cy="187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5430853" y="3572564"/>
              <a:ext cx="288032" cy="187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275856" y="2847534"/>
              <a:ext cx="1872208" cy="51936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8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586892" y="614685"/>
            <a:ext cx="364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樹枝程式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8"/>
          <a:stretch/>
        </p:blipFill>
        <p:spPr>
          <a:xfrm>
            <a:off x="3275856" y="2836883"/>
            <a:ext cx="4598028" cy="36979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2" r="59788" b="18045"/>
          <a:stretch/>
        </p:blipFill>
        <p:spPr>
          <a:xfrm>
            <a:off x="656497" y="4139680"/>
            <a:ext cx="2025627" cy="9115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7" r="67830"/>
          <a:stretch/>
        </p:blipFill>
        <p:spPr>
          <a:xfrm>
            <a:off x="656497" y="2592969"/>
            <a:ext cx="1620501" cy="108354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56497" y="1601710"/>
            <a:ext cx="733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樹枝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到樹枝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的程式都是一樣的，只要改當我接收到積木即可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275856" y="2276872"/>
            <a:ext cx="4380268" cy="1619236"/>
            <a:chOff x="3275856" y="2276872"/>
            <a:chExt cx="4380268" cy="1619236"/>
          </a:xfrm>
        </p:grpSpPr>
        <p:sp>
          <p:nvSpPr>
            <p:cNvPr id="3" name="向右箭號 2"/>
            <p:cNvSpPr/>
            <p:nvPr/>
          </p:nvSpPr>
          <p:spPr>
            <a:xfrm>
              <a:off x="5430853" y="3018993"/>
              <a:ext cx="288032" cy="187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43" y="3336146"/>
              <a:ext cx="1749881" cy="55996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276872"/>
              <a:ext cx="1784878" cy="524964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44" y="2823203"/>
              <a:ext cx="1738214" cy="524964"/>
            </a:xfrm>
            <a:prstGeom prst="rect">
              <a:avLst/>
            </a:prstGeom>
          </p:spPr>
        </p:pic>
        <p:sp>
          <p:nvSpPr>
            <p:cNvPr id="13" name="向右箭號 12"/>
            <p:cNvSpPr/>
            <p:nvPr/>
          </p:nvSpPr>
          <p:spPr>
            <a:xfrm>
              <a:off x="5430853" y="2498930"/>
              <a:ext cx="288032" cy="187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5430853" y="3572564"/>
              <a:ext cx="288032" cy="187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275856" y="2847534"/>
              <a:ext cx="1872208" cy="51936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6"/>
          <p:cNvGrpSpPr/>
          <p:nvPr/>
        </p:nvGrpSpPr>
        <p:grpSpPr>
          <a:xfrm>
            <a:off x="3707904" y="1772816"/>
            <a:ext cx="1584176" cy="3240360"/>
            <a:chOff x="6840252" y="1340768"/>
            <a:chExt cx="1584176" cy="3240360"/>
          </a:xfrm>
        </p:grpSpPr>
        <p:sp>
          <p:nvSpPr>
            <p:cNvPr id="18" name="圓角矩形 17"/>
            <p:cNvSpPr/>
            <p:nvPr/>
          </p:nvSpPr>
          <p:spPr>
            <a:xfrm>
              <a:off x="6840252" y="1340768"/>
              <a:ext cx="1584176" cy="64807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背景設定</a:t>
              </a:r>
              <a:endPara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840252" y="2636912"/>
              <a:ext cx="1584176" cy="648072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樹枝動作</a:t>
              </a:r>
              <a:endParaRPr lang="en-US" altLang="zh-TW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840252" y="3933056"/>
              <a:ext cx="1584176" cy="64807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鳥兒動作</a:t>
              </a:r>
              <a:endPara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1" name="直線單箭頭接點 20"/>
            <p:cNvCxnSpPr>
              <a:stCxn id="18" idx="2"/>
              <a:endCxn id="19" idx="0"/>
            </p:cNvCxnSpPr>
            <p:nvPr/>
          </p:nvCxnSpPr>
          <p:spPr>
            <a:xfrm>
              <a:off x="7632340" y="1988840"/>
              <a:ext cx="0" cy="6480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19" idx="2"/>
              <a:endCxn id="20" idx="0"/>
            </p:cNvCxnSpPr>
            <p:nvPr/>
          </p:nvCxnSpPr>
          <p:spPr>
            <a:xfrm>
              <a:off x="7632340" y="3284984"/>
              <a:ext cx="0" cy="64807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解題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分解</a:t>
            </a: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圖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1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鳥兒流程圖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" name="群組 25"/>
          <p:cNvGrpSpPr/>
          <p:nvPr/>
        </p:nvGrpSpPr>
        <p:grpSpPr>
          <a:xfrm>
            <a:off x="899592" y="1772816"/>
            <a:ext cx="4980090" cy="4891530"/>
            <a:chOff x="2699792" y="1700808"/>
            <a:chExt cx="4980090" cy="4891530"/>
          </a:xfrm>
        </p:grpSpPr>
        <p:grpSp>
          <p:nvGrpSpPr>
            <p:cNvPr id="4" name="群組 26"/>
            <p:cNvGrpSpPr/>
            <p:nvPr/>
          </p:nvGrpSpPr>
          <p:grpSpPr>
            <a:xfrm>
              <a:off x="2699792" y="1700808"/>
              <a:ext cx="4980090" cy="4891530"/>
              <a:chOff x="3624358" y="620688"/>
              <a:chExt cx="4980090" cy="4891530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3660362" y="620688"/>
                <a:ext cx="1872208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遊戲開始</a:t>
                </a:r>
                <a:endParaRPr lang="en-US" altLang="zh-TW" b="1" dirty="0" smtClean="0"/>
              </a:p>
            </p:txBody>
          </p:sp>
          <p:cxnSp>
            <p:nvCxnSpPr>
              <p:cNvPr id="31" name="直線單箭頭接點 30"/>
              <p:cNvCxnSpPr>
                <a:stCxn id="30" idx="4"/>
                <a:endCxn id="36" idx="0"/>
              </p:cNvCxnSpPr>
              <p:nvPr/>
            </p:nvCxnSpPr>
            <p:spPr>
              <a:xfrm>
                <a:off x="4596466" y="1268760"/>
                <a:ext cx="0" cy="3479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>
                <a:stCxn id="36" idx="2"/>
                <a:endCxn id="37" idx="0"/>
              </p:cNvCxnSpPr>
              <p:nvPr/>
            </p:nvCxnSpPr>
            <p:spPr>
              <a:xfrm>
                <a:off x="4596466" y="2264730"/>
                <a:ext cx="0" cy="3852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>
                <a:stCxn id="37" idx="2"/>
                <a:endCxn id="35" idx="0"/>
              </p:cNvCxnSpPr>
              <p:nvPr/>
            </p:nvCxnSpPr>
            <p:spPr>
              <a:xfrm>
                <a:off x="4596466" y="3297990"/>
                <a:ext cx="0" cy="46243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/>
              <p:cNvSpPr/>
              <p:nvPr/>
            </p:nvSpPr>
            <p:spPr>
              <a:xfrm>
                <a:off x="3624358" y="3760429"/>
                <a:ext cx="1944216" cy="64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/>
                  <a:t>更</a:t>
                </a:r>
                <a:r>
                  <a:rPr lang="zh-TW" altLang="en-US" b="1" dirty="0" smtClean="0"/>
                  <a:t>換降落的造型</a:t>
                </a:r>
                <a:endParaRPr lang="zh-TW" altLang="en-US" b="1" dirty="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624358" y="1616730"/>
                <a:ext cx="1944216" cy="64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移到起始位置</a:t>
                </a:r>
                <a:endParaRPr lang="zh-TW" altLang="en-US" b="1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624358" y="2649990"/>
                <a:ext cx="1944216" cy="64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外觀初始設定</a:t>
                </a:r>
                <a:endParaRPr lang="zh-TW" altLang="en-US" b="1" dirty="0"/>
              </a:p>
            </p:txBody>
          </p:sp>
          <p:sp>
            <p:nvSpPr>
              <p:cNvPr id="38" name="流程圖: 決策 37"/>
              <p:cNvSpPr/>
              <p:nvPr/>
            </p:nvSpPr>
            <p:spPr>
              <a:xfrm>
                <a:off x="6012160" y="3679994"/>
                <a:ext cx="2592288" cy="792088"/>
              </a:xfrm>
              <a:prstGeom prst="flowChartDecisi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/>
                  <a:t>碰到邊緣或樹枝</a:t>
                </a:r>
                <a:r>
                  <a:rPr lang="en-US" altLang="zh-TW" b="1" dirty="0" smtClean="0"/>
                  <a:t>?</a:t>
                </a:r>
                <a:endParaRPr lang="zh-TW" altLang="en-US" b="1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624358" y="4864218"/>
                <a:ext cx="1944216" cy="64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降落</a:t>
                </a:r>
                <a:endPara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6" name="直線單箭頭接點 45"/>
              <p:cNvCxnSpPr>
                <a:stCxn id="35" idx="2"/>
                <a:endCxn id="39" idx="0"/>
              </p:cNvCxnSpPr>
              <p:nvPr/>
            </p:nvCxnSpPr>
            <p:spPr>
              <a:xfrm>
                <a:off x="4596466" y="4408429"/>
                <a:ext cx="0" cy="45578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/>
              <p:cNvCxnSpPr>
                <a:stCxn id="38" idx="1"/>
                <a:endCxn id="35" idx="3"/>
              </p:cNvCxnSpPr>
              <p:nvPr/>
            </p:nvCxnSpPr>
            <p:spPr>
              <a:xfrm flipH="1">
                <a:off x="5568574" y="4076038"/>
                <a:ext cx="443586" cy="83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肘形接點 47"/>
              <p:cNvCxnSpPr>
                <a:stCxn id="39" idx="3"/>
                <a:endCxn id="38" idx="2"/>
              </p:cNvCxnSpPr>
              <p:nvPr/>
            </p:nvCxnSpPr>
            <p:spPr>
              <a:xfrm flipV="1">
                <a:off x="5568574" y="4472082"/>
                <a:ext cx="1739730" cy="716136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矩形 49"/>
              <p:cNvSpPr/>
              <p:nvPr/>
            </p:nvSpPr>
            <p:spPr>
              <a:xfrm>
                <a:off x="6336196" y="2649990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b="1" dirty="0" smtClean="0"/>
                  <a:t>廣播</a:t>
                </a:r>
                <a:r>
                  <a:rPr lang="en-US" altLang="zh-TW" b="1" dirty="0" smtClean="0"/>
                  <a:t>”</a:t>
                </a:r>
                <a:r>
                  <a:rPr lang="zh-TW" altLang="en-US" b="1" dirty="0" smtClean="0"/>
                  <a:t>遊戲結束</a:t>
                </a:r>
                <a:r>
                  <a:rPr lang="en-US" altLang="zh-TW" b="1" dirty="0" smtClean="0"/>
                  <a:t>”</a:t>
                </a:r>
                <a:endParaRPr lang="zh-TW" altLang="en-US" b="1" dirty="0"/>
              </a:p>
            </p:txBody>
          </p:sp>
          <p:cxnSp>
            <p:nvCxnSpPr>
              <p:cNvPr id="52" name="直線單箭頭接點 51"/>
              <p:cNvCxnSpPr>
                <a:stCxn id="38" idx="0"/>
                <a:endCxn id="50" idx="2"/>
              </p:cNvCxnSpPr>
              <p:nvPr/>
            </p:nvCxnSpPr>
            <p:spPr>
              <a:xfrm flipV="1">
                <a:off x="7308304" y="3298062"/>
                <a:ext cx="0" cy="3819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字方塊 27"/>
            <p:cNvSpPr txBox="1"/>
            <p:nvPr/>
          </p:nvSpPr>
          <p:spPr>
            <a:xfrm>
              <a:off x="4796377" y="4743905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否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447515" y="4424663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5" name="群組 75"/>
          <p:cNvGrpSpPr/>
          <p:nvPr/>
        </p:nvGrpSpPr>
        <p:grpSpPr>
          <a:xfrm>
            <a:off x="6356507" y="2768858"/>
            <a:ext cx="1944216" cy="2700325"/>
            <a:chOff x="6417202" y="1893809"/>
            <a:chExt cx="1944216" cy="2700325"/>
          </a:xfrm>
        </p:grpSpPr>
        <p:sp>
          <p:nvSpPr>
            <p:cNvPr id="77" name="橢圓 76"/>
            <p:cNvSpPr/>
            <p:nvPr/>
          </p:nvSpPr>
          <p:spPr>
            <a:xfrm>
              <a:off x="6417202" y="1893809"/>
              <a:ext cx="1925686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按下空白鍵</a:t>
              </a:r>
              <a:endParaRPr lang="en-US" altLang="zh-TW" b="1" dirty="0" smtClean="0"/>
            </a:p>
          </p:txBody>
        </p:sp>
        <p:cxnSp>
          <p:nvCxnSpPr>
            <p:cNvPr id="78" name="直線單箭頭接點 77"/>
            <p:cNvCxnSpPr>
              <a:stCxn id="77" idx="4"/>
              <a:endCxn id="80" idx="0"/>
            </p:cNvCxnSpPr>
            <p:nvPr/>
          </p:nvCxnSpPr>
          <p:spPr>
            <a:xfrm>
              <a:off x="7380045" y="2541881"/>
              <a:ext cx="9265" cy="3709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>
              <a:stCxn id="80" idx="2"/>
              <a:endCxn id="81" idx="0"/>
            </p:cNvCxnSpPr>
            <p:nvPr/>
          </p:nvCxnSpPr>
          <p:spPr>
            <a:xfrm>
              <a:off x="7389310" y="3560946"/>
              <a:ext cx="0" cy="3851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6417202" y="2912874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往上飛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6417202" y="3946134"/>
              <a:ext cx="1944216" cy="64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更換飛翔的造型</a:t>
              </a:r>
              <a:endParaRPr lang="zh-TW" altLang="en-US" b="1" dirty="0"/>
            </a:p>
          </p:txBody>
        </p:sp>
      </p:grpSp>
      <p:sp>
        <p:nvSpPr>
          <p:cNvPr id="83" name="文字方塊 82"/>
          <p:cNvSpPr txBox="1"/>
          <p:nvPr/>
        </p:nvSpPr>
        <p:spPr>
          <a:xfrm>
            <a:off x="3200065" y="1439549"/>
            <a:ext cx="471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鳥兒往上飛的距離要比降落的距離還要大唷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不然牠會飛不起來的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!!!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t="29193"/>
          <a:stretch/>
        </p:blipFill>
        <p:spPr>
          <a:xfrm>
            <a:off x="8028384" y="4975422"/>
            <a:ext cx="619964" cy="633844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8"/>
          <a:stretch/>
        </p:blipFill>
        <p:spPr>
          <a:xfrm>
            <a:off x="541241" y="4462863"/>
            <a:ext cx="716701" cy="6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鳥兒流程圖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" name="群組 53"/>
          <p:cNvGrpSpPr/>
          <p:nvPr/>
        </p:nvGrpSpPr>
        <p:grpSpPr>
          <a:xfrm>
            <a:off x="3707904" y="1412776"/>
            <a:ext cx="3153570" cy="4863109"/>
            <a:chOff x="824335" y="2024844"/>
            <a:chExt cx="3153570" cy="4863109"/>
          </a:xfrm>
        </p:grpSpPr>
        <p:sp>
          <p:nvSpPr>
            <p:cNvPr id="56" name="橢圓 55"/>
            <p:cNvSpPr/>
            <p:nvPr/>
          </p:nvSpPr>
          <p:spPr>
            <a:xfrm>
              <a:off x="847322" y="2024844"/>
              <a:ext cx="187220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遊戲結束</a:t>
              </a:r>
              <a:endParaRPr lang="en-US" altLang="zh-TW" b="1" dirty="0" smtClean="0"/>
            </a:p>
          </p:txBody>
        </p:sp>
        <p:cxnSp>
          <p:nvCxnSpPr>
            <p:cNvPr id="58" name="直線單箭頭接點 57"/>
            <p:cNvCxnSpPr>
              <a:stCxn id="56" idx="4"/>
              <a:endCxn id="64" idx="0"/>
            </p:cNvCxnSpPr>
            <p:nvPr/>
          </p:nvCxnSpPr>
          <p:spPr>
            <a:xfrm>
              <a:off x="1783426" y="2672916"/>
              <a:ext cx="13017" cy="3680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stCxn id="64" idx="2"/>
              <a:endCxn id="65" idx="0"/>
            </p:cNvCxnSpPr>
            <p:nvPr/>
          </p:nvCxnSpPr>
          <p:spPr>
            <a:xfrm>
              <a:off x="1796443" y="3689034"/>
              <a:ext cx="3249" cy="3638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65" idx="2"/>
              <a:endCxn id="63" idx="0"/>
            </p:cNvCxnSpPr>
            <p:nvPr/>
          </p:nvCxnSpPr>
          <p:spPr>
            <a:xfrm flipH="1">
              <a:off x="1797688" y="4700932"/>
              <a:ext cx="2004" cy="4102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825580" y="5111149"/>
              <a:ext cx="1944216" cy="7860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增加</a:t>
              </a:r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變</a:t>
              </a:r>
              <a:r>
                <a:rPr lang="zh-TW" altLang="en-US" b="1" dirty="0"/>
                <a:t>大</a:t>
              </a:r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、</a:t>
              </a:r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鬼</a:t>
              </a:r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特效</a:t>
              </a:r>
              <a:endParaRPr lang="zh-TW" altLang="en-US" b="1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824335" y="3040962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鳥兒發出慘叫</a:t>
              </a:r>
              <a:endParaRPr lang="zh-TW" altLang="en-US" b="1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827584" y="4052932"/>
              <a:ext cx="1944216" cy="64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換到</a:t>
              </a:r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爆炸</a:t>
              </a:r>
              <a:r>
                <a:rPr lang="en-US" altLang="zh-TW" b="1" dirty="0" smtClean="0"/>
                <a:t>”</a:t>
              </a:r>
              <a:r>
                <a:rPr lang="zh-TW" altLang="en-US" b="1" dirty="0" smtClean="0"/>
                <a:t>造型</a:t>
              </a:r>
              <a:endParaRPr lang="zh-TW" altLang="en-US" b="1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831793" y="6239881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b="1" dirty="0" smtClean="0"/>
                <a:t>隱藏</a:t>
              </a:r>
              <a:endParaRPr lang="zh-TW" altLang="en-US" b="1" dirty="0"/>
            </a:p>
          </p:txBody>
        </p:sp>
        <p:cxnSp>
          <p:nvCxnSpPr>
            <p:cNvPr id="67" name="直線單箭頭接點 66"/>
            <p:cNvCxnSpPr>
              <a:stCxn id="63" idx="2"/>
              <a:endCxn id="66" idx="0"/>
            </p:cNvCxnSpPr>
            <p:nvPr/>
          </p:nvCxnSpPr>
          <p:spPr>
            <a:xfrm>
              <a:off x="1797688" y="5897200"/>
              <a:ext cx="6213" cy="34268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肘形接點 67"/>
            <p:cNvCxnSpPr>
              <a:endCxn id="63" idx="0"/>
            </p:cNvCxnSpPr>
            <p:nvPr/>
          </p:nvCxnSpPr>
          <p:spPr>
            <a:xfrm rot="10800000">
              <a:off x="1797688" y="5111149"/>
              <a:ext cx="973064" cy="376096"/>
            </a:xfrm>
            <a:prstGeom prst="bentConnector4">
              <a:avLst>
                <a:gd name="adj1" fmla="val -70645"/>
                <a:gd name="adj2" fmla="val 169704"/>
              </a:avLst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3493477" y="4533162"/>
              <a:ext cx="484428" cy="1422446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重複</a:t>
              </a:r>
              <a:r>
                <a:rPr lang="en-US" altLang="zh-TW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5</a:t>
              </a:r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次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8"/>
          <a:stretch/>
        </p:blipFill>
        <p:spPr>
          <a:xfrm>
            <a:off x="1106134" y="3364998"/>
            <a:ext cx="1233618" cy="1092534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289365" y="5427758"/>
            <a:ext cx="30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加入特效讓爆炸更有效</a:t>
            </a:r>
            <a:r>
              <a:rPr lang="zh-TW" altLang="en-US" sz="2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果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3029334" y="4941167"/>
            <a:ext cx="536687" cy="40237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1"/>
          <a:stretch/>
        </p:blipFill>
        <p:spPr>
          <a:xfrm>
            <a:off x="395536" y="1943418"/>
            <a:ext cx="8438862" cy="344051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86892" y="614685"/>
            <a:ext cx="364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鳥兒程式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43418"/>
            <a:ext cx="1932518" cy="11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解題</a:t>
            </a: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分解</a:t>
            </a:r>
            <a:r>
              <a:rPr lang="zh-TW" altLang="en-US" sz="3600" b="1" dirty="0" smtClean="0">
                <a:solidFill>
                  <a:schemeClr val="accent3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圖</a:t>
            </a:r>
            <a:endParaRPr lang="zh-TW" altLang="en-US" sz="3600" b="1" dirty="0">
              <a:solidFill>
                <a:schemeClr val="accent3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5567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背景及變數設定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285293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蟑螂在遊戲畫面中隨機出現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407707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拍子跟著滑鼠移動且能揮動拍子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5343599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拍子和蟑螂的關係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</p:txBody>
      </p:sp>
      <p:cxnSp>
        <p:nvCxnSpPr>
          <p:cNvPr id="8" name="直線單箭頭接點 7"/>
          <p:cNvCxnSpPr/>
          <p:nvPr/>
        </p:nvCxnSpPr>
        <p:spPr>
          <a:xfrm>
            <a:off x="1979712" y="2132856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979712" y="342900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 descr="廚房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1008112" cy="756084"/>
          </a:xfrm>
          <a:prstGeom prst="rect">
            <a:avLst/>
          </a:prstGeom>
        </p:spPr>
      </p:pic>
      <p:pic>
        <p:nvPicPr>
          <p:cNvPr id="11" name="圖片 10" descr="小拍拍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7" y="3933056"/>
            <a:ext cx="707539" cy="792088"/>
          </a:xfrm>
          <a:prstGeom prst="rect">
            <a:avLst/>
          </a:prstGeom>
        </p:spPr>
      </p:pic>
      <p:pic>
        <p:nvPicPr>
          <p:cNvPr id="12" name="圖片 11" descr="蟑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36912"/>
            <a:ext cx="1008112" cy="791119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6516216" y="1340768"/>
            <a:ext cx="1584176" cy="648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背景設定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516216" y="2636912"/>
            <a:ext cx="1584176" cy="64807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蟑螂動作</a:t>
            </a:r>
            <a:endParaRPr lang="en-US" altLang="zh-TW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516216" y="3933056"/>
            <a:ext cx="1584176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拍子動作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7308304" y="2060848"/>
            <a:ext cx="0" cy="432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308304" y="3356992"/>
            <a:ext cx="0" cy="432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1979712" y="4725144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 descr="蟑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013176"/>
            <a:ext cx="1008112" cy="791119"/>
          </a:xfrm>
          <a:prstGeom prst="rect">
            <a:avLst/>
          </a:prstGeom>
        </p:spPr>
      </p:pic>
      <p:pic>
        <p:nvPicPr>
          <p:cNvPr id="21" name="圖片 20" descr="小拍拍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13176"/>
            <a:ext cx="707539" cy="792088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4572000" y="5373216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00B050"/>
                </a:solidFill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關係</a:t>
            </a:r>
            <a:r>
              <a:rPr lang="en-US" altLang="zh-TW" sz="2600" dirty="0" smtClean="0">
                <a:solidFill>
                  <a:srgbClr val="00B050"/>
                </a:solidFill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?</a:t>
            </a:r>
            <a:endParaRPr lang="zh-TW" altLang="en-US" sz="2600" dirty="0">
              <a:solidFill>
                <a:srgbClr val="00B050"/>
              </a:solidFill>
              <a:latin typeface="華康兒風體W4" pitchFamily="34" charset="-120"/>
              <a:ea typeface="華康兒風體W4" pitchFamily="34" charset="-120"/>
              <a:cs typeface="Times New Roman" pitchFamily="18" charset="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5004048" y="5805264"/>
            <a:ext cx="0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7308304" y="4653136"/>
            <a:ext cx="0" cy="432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851920" y="61653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華康兒風體W4" pitchFamily="34" charset="-120"/>
                <a:ea typeface="華康兒風體W4" pitchFamily="34" charset="-120"/>
              </a:rPr>
              <a:t>蟑螂被拍子打到</a:t>
            </a:r>
            <a:endParaRPr lang="zh-TW" altLang="en-US" sz="2400" dirty="0">
              <a:solidFill>
                <a:srgbClr val="00B050"/>
              </a:solidFill>
              <a:latin typeface="華康兒風體W4" pitchFamily="34" charset="-120"/>
              <a:ea typeface="華康兒風體W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6372200" y="5157192"/>
            <a:ext cx="1800200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拍子打蟑螂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1"/>
          <a:stretch/>
        </p:blipFill>
        <p:spPr>
          <a:xfrm>
            <a:off x="683568" y="2060848"/>
            <a:ext cx="8150830" cy="332308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9" r="78825" b="35345"/>
          <a:stretch/>
        </p:blipFill>
        <p:spPr>
          <a:xfrm>
            <a:off x="6200677" y="2581121"/>
            <a:ext cx="2184188" cy="105389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86892" y="614685"/>
            <a:ext cx="364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鳥兒程式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7217583" y="2996952"/>
            <a:ext cx="43204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619672" y="3839461"/>
            <a:ext cx="43204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5559725" y="3140968"/>
            <a:ext cx="619880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2147577" y="3361077"/>
            <a:ext cx="912255" cy="57197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126257" y="2784903"/>
            <a:ext cx="251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往上飛的距離要比降落的距離還大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行唷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1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586892" y="614685"/>
            <a:ext cx="364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鳥兒程式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" name="群組 5"/>
          <p:cNvGrpSpPr/>
          <p:nvPr/>
        </p:nvGrpSpPr>
        <p:grpSpPr>
          <a:xfrm>
            <a:off x="395536" y="4437112"/>
            <a:ext cx="7455661" cy="1847850"/>
            <a:chOff x="395536" y="1261013"/>
            <a:chExt cx="7455661" cy="184785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770718"/>
              <a:ext cx="771525" cy="8001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7366" y="1589627"/>
              <a:ext cx="1095375" cy="1190625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9260" y="1418176"/>
              <a:ext cx="1485900" cy="153352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0471" y="1261013"/>
              <a:ext cx="1790700" cy="1847850"/>
            </a:xfrm>
            <a:prstGeom prst="rect">
              <a:avLst/>
            </a:prstGeom>
          </p:spPr>
        </p:pic>
        <p:cxnSp>
          <p:nvCxnSpPr>
            <p:cNvPr id="16" name="直線單箭頭接點 15"/>
            <p:cNvCxnSpPr/>
            <p:nvPr/>
          </p:nvCxnSpPr>
          <p:spPr>
            <a:xfrm flipV="1">
              <a:off x="1220145" y="2177852"/>
              <a:ext cx="469895" cy="141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2920067" y="2192024"/>
              <a:ext cx="469895" cy="141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4982868" y="2163680"/>
              <a:ext cx="469895" cy="141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7381302" y="2163680"/>
              <a:ext cx="469895" cy="141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11" y="1481140"/>
            <a:ext cx="2226845" cy="29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404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及變數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設定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11760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6408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5" name="圖片 4" descr="廚房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2208245" cy="1656184"/>
          </a:xfrm>
          <a:prstGeom prst="rect">
            <a:avLst/>
          </a:prstGeom>
        </p:spPr>
      </p:pic>
      <p:pic>
        <p:nvPicPr>
          <p:cNvPr id="6" name="圖片 5" descr="廚房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2232248" cy="167418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87624" y="36450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遊戲開始畫面為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背景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1”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初始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變數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”time”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”score”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的值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time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：從 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秒倒數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score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：還沒打到時為 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時間到換到背景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2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背景及變數流程圖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 descr="廚房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1584176" cy="1188132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827584" y="1700808"/>
            <a:ext cx="187220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遊戲開始</a:t>
            </a:r>
            <a:endParaRPr lang="en-US" altLang="zh-TW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683568" y="3717032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設定變數的值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55576" y="2708920"/>
            <a:ext cx="187220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</a:t>
            </a:r>
            <a:r>
              <a:rPr lang="en-US" altLang="zh-TW" b="1" dirty="0" smtClean="0"/>
              <a:t>”</a:t>
            </a:r>
            <a:r>
              <a:rPr lang="zh-TW" altLang="en-US" b="1" dirty="0" smtClean="0"/>
              <a:t>背景</a:t>
            </a:r>
            <a:r>
              <a:rPr lang="en-US" altLang="zh-TW" b="1" dirty="0" smtClean="0"/>
              <a:t>1”</a:t>
            </a:r>
            <a:endParaRPr lang="zh-TW" altLang="en-US" b="1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1682530" y="4365104"/>
            <a:ext cx="9150" cy="526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691680" y="335699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691680" y="234888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63888" y="2564904"/>
            <a:ext cx="2088232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將變數</a:t>
            </a:r>
            <a:r>
              <a:rPr lang="en-US" altLang="zh-TW" b="1" dirty="0" smtClean="0"/>
              <a:t>“time”</a:t>
            </a:r>
          </a:p>
          <a:p>
            <a:pPr algn="ctr"/>
            <a:r>
              <a:rPr lang="zh-TW" altLang="en-US" b="1" dirty="0" smtClean="0"/>
              <a:t>的值減  </a:t>
            </a:r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3707904" y="3789040"/>
            <a:ext cx="1872208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等待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 秒</a:t>
            </a:r>
            <a:endParaRPr lang="zh-TW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3707904" y="5847655"/>
            <a:ext cx="194421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廣播</a:t>
            </a:r>
            <a:r>
              <a:rPr lang="en-US" altLang="zh-TW" b="1" dirty="0" smtClean="0"/>
              <a:t>”</a:t>
            </a:r>
            <a:r>
              <a:rPr lang="zh-TW" altLang="en-US" b="1" dirty="0"/>
              <a:t>時間到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7236296" y="256490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4644008" y="3356992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6228184" y="1700808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當接收</a:t>
            </a:r>
            <a:r>
              <a:rPr lang="zh-TW" altLang="en-US" b="1" dirty="0" smtClean="0"/>
              <a:t>到</a:t>
            </a:r>
            <a:r>
              <a:rPr lang="en-US" altLang="zh-TW" b="1" dirty="0" smtClean="0"/>
              <a:t>“</a:t>
            </a:r>
            <a:r>
              <a:rPr lang="zh-TW" altLang="en-US" b="1" dirty="0"/>
              <a:t>時間到</a:t>
            </a:r>
            <a:r>
              <a:rPr lang="en-US" altLang="zh-TW" b="1" dirty="0" smtClean="0"/>
              <a:t>”</a:t>
            </a:r>
          </a:p>
        </p:txBody>
      </p:sp>
      <p:sp>
        <p:nvSpPr>
          <p:cNvPr id="23" name="矩形 22"/>
          <p:cNvSpPr/>
          <p:nvPr/>
        </p:nvSpPr>
        <p:spPr>
          <a:xfrm>
            <a:off x="6300192" y="3140968"/>
            <a:ext cx="187220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</a:t>
            </a:r>
            <a:r>
              <a:rPr lang="en-US" altLang="zh-TW" b="1" dirty="0" smtClean="0"/>
              <a:t>”</a:t>
            </a:r>
            <a:r>
              <a:rPr lang="zh-TW" altLang="en-US" b="1" dirty="0" smtClean="0"/>
              <a:t>背景</a:t>
            </a:r>
            <a:r>
              <a:rPr lang="en-US" altLang="zh-TW" b="1" dirty="0"/>
              <a:t>2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sp>
        <p:nvSpPr>
          <p:cNvPr id="20" name="流程圖: 決策 19"/>
          <p:cNvSpPr/>
          <p:nvPr/>
        </p:nvSpPr>
        <p:spPr>
          <a:xfrm>
            <a:off x="438809" y="4941168"/>
            <a:ext cx="2542817" cy="936104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“time”</a:t>
            </a:r>
            <a:r>
              <a:rPr lang="zh-TW" altLang="en-US" b="1" dirty="0" smtClean="0"/>
              <a:t>的值是否為 </a:t>
            </a:r>
            <a:r>
              <a:rPr lang="en-US" altLang="zh-TW" b="1" dirty="0" smtClean="0"/>
              <a:t>0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483768" y="62076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是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067944" y="46531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否</a:t>
            </a:r>
            <a:endParaRPr lang="zh-TW" altLang="en-US" sz="2400" b="1" dirty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cxnSp>
        <p:nvCxnSpPr>
          <p:cNvPr id="26" name="圖案 25"/>
          <p:cNvCxnSpPr>
            <a:stCxn id="20" idx="3"/>
            <a:endCxn id="15" idx="2"/>
          </p:cNvCxnSpPr>
          <p:nvPr/>
        </p:nvCxnSpPr>
        <p:spPr>
          <a:xfrm flipV="1">
            <a:off x="2981626" y="4365104"/>
            <a:ext cx="1662382" cy="1044116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圖案 31"/>
          <p:cNvCxnSpPr>
            <a:endCxn id="16" idx="1"/>
          </p:cNvCxnSpPr>
          <p:nvPr/>
        </p:nvCxnSpPr>
        <p:spPr>
          <a:xfrm rot="16200000" flipH="1">
            <a:off x="2574607" y="5038393"/>
            <a:ext cx="268909" cy="1997686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圖案 47"/>
          <p:cNvCxnSpPr>
            <a:stCxn id="13" idx="0"/>
          </p:cNvCxnSpPr>
          <p:nvPr/>
        </p:nvCxnSpPr>
        <p:spPr>
          <a:xfrm rot="16200000" flipH="1" flipV="1">
            <a:off x="2141730" y="2114854"/>
            <a:ext cx="2016224" cy="2916324"/>
          </a:xfrm>
          <a:prstGeom prst="bentConnector4">
            <a:avLst>
              <a:gd name="adj1" fmla="val -17817"/>
              <a:gd name="adj2" fmla="val 5346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背景及變數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3456384" cy="422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582407" cy="13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563888" y="764704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背景設定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581170" y="2276872"/>
            <a:ext cx="1710910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蟑螂動作</a:t>
            </a:r>
            <a:endParaRPr lang="en-US" altLang="zh-TW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581170" y="3861048"/>
            <a:ext cx="1710910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拍子動作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427984" y="1628800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4427984" y="3188973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427984" y="4773149"/>
            <a:ext cx="0" cy="52805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491880" y="5373216"/>
            <a:ext cx="1944216" cy="7920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拍子打蟑螂</a:t>
            </a:r>
            <a:endPara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蟑螂</a:t>
            </a: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r>
              <a:rPr lang="en-US" altLang="zh-TW" sz="3600" b="1" dirty="0" smtClean="0">
                <a:solidFill>
                  <a:schemeClr val="bg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3600" b="1" dirty="0">
              <a:solidFill>
                <a:schemeClr val="bg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112474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隨機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產生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分身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4048" y="14127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時間到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時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475656" y="1916832"/>
            <a:ext cx="187220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遊戲開始</a:t>
            </a:r>
            <a:endParaRPr lang="en-US" altLang="zh-TW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1403648" y="2996952"/>
            <a:ext cx="2088232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切到造型</a:t>
            </a:r>
            <a:r>
              <a:rPr lang="en-US" altLang="zh-TW" b="1" dirty="0" smtClean="0"/>
              <a:t>”’</a:t>
            </a:r>
            <a:r>
              <a:rPr lang="zh-TW" altLang="en-US" b="1" dirty="0" smtClean="0"/>
              <a:t>蟑螂</a:t>
            </a:r>
            <a:r>
              <a:rPr lang="en-US" altLang="zh-TW" b="1" dirty="0" smtClean="0"/>
              <a:t>”</a:t>
            </a:r>
            <a:endParaRPr lang="zh-TW" altLang="en-US" b="1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339752" y="378904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339752" y="256490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 descr="蟑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1468141" cy="1152128"/>
          </a:xfrm>
          <a:prstGeom prst="rect">
            <a:avLst/>
          </a:prstGeom>
        </p:spPr>
      </p:pic>
      <p:sp>
        <p:nvSpPr>
          <p:cNvPr id="36" name="橢圓 35"/>
          <p:cNvSpPr/>
          <p:nvPr/>
        </p:nvSpPr>
        <p:spPr>
          <a:xfrm>
            <a:off x="5076056" y="2420888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當接收</a:t>
            </a:r>
            <a:r>
              <a:rPr lang="zh-TW" altLang="en-US" b="1" dirty="0" smtClean="0"/>
              <a:t>到</a:t>
            </a:r>
            <a:r>
              <a:rPr lang="en-US" altLang="zh-TW" b="1" dirty="0" smtClean="0"/>
              <a:t>“</a:t>
            </a:r>
            <a:r>
              <a:rPr lang="zh-TW" altLang="en-US" b="1" dirty="0"/>
              <a:t>時間到</a:t>
            </a:r>
            <a:r>
              <a:rPr lang="en-US" altLang="zh-TW" b="1" dirty="0" smtClean="0"/>
              <a:t>”</a:t>
            </a:r>
          </a:p>
        </p:txBody>
      </p:sp>
      <p:cxnSp>
        <p:nvCxnSpPr>
          <p:cNvPr id="46" name="肘形接點 45"/>
          <p:cNvCxnSpPr>
            <a:stCxn id="32" idx="2"/>
            <a:endCxn id="8" idx="3"/>
          </p:cNvCxnSpPr>
          <p:nvPr/>
        </p:nvCxnSpPr>
        <p:spPr>
          <a:xfrm rot="5400000" flipH="1" flipV="1">
            <a:off x="1421650" y="4311098"/>
            <a:ext cx="2988332" cy="1152128"/>
          </a:xfrm>
          <a:prstGeom prst="bentConnector4">
            <a:avLst>
              <a:gd name="adj1" fmla="val -7650"/>
              <a:gd name="adj2" fmla="val 11984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403648" y="4149080"/>
            <a:ext cx="194421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等待 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 秒</a:t>
            </a:r>
            <a:endParaRPr lang="zh-TW" altLang="en-US" b="1" dirty="0"/>
          </a:p>
        </p:txBody>
      </p:sp>
      <p:sp>
        <p:nvSpPr>
          <p:cNvPr id="27" name="矩形 26"/>
          <p:cNvSpPr/>
          <p:nvPr/>
        </p:nvSpPr>
        <p:spPr>
          <a:xfrm>
            <a:off x="1403648" y="5013176"/>
            <a:ext cx="18722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隱藏</a:t>
            </a:r>
            <a:endParaRPr lang="zh-TW" altLang="en-US" b="1" dirty="0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2339752" y="465313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403648" y="5877272"/>
            <a:ext cx="18722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產生分身</a:t>
            </a: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2339752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148064" y="3717032"/>
            <a:ext cx="194421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等待 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 秒</a:t>
            </a:r>
            <a:endParaRPr lang="zh-TW" altLang="en-US" b="1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6084168" y="321297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32"/>
          <p:cNvGrpSpPr/>
          <p:nvPr/>
        </p:nvGrpSpPr>
        <p:grpSpPr>
          <a:xfrm>
            <a:off x="4932040" y="4653136"/>
            <a:ext cx="2304256" cy="792088"/>
            <a:chOff x="5436096" y="3356992"/>
            <a:chExt cx="2232248" cy="792088"/>
          </a:xfrm>
        </p:grpSpPr>
        <p:sp>
          <p:nvSpPr>
            <p:cNvPr id="42" name="橢圓 41"/>
            <p:cNvSpPr/>
            <p:nvPr/>
          </p:nvSpPr>
          <p:spPr>
            <a:xfrm>
              <a:off x="5436096" y="3356992"/>
              <a:ext cx="2232248" cy="7920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5580112" y="3429000"/>
              <a:ext cx="1944216" cy="64807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終止全部</a:t>
              </a:r>
              <a:endParaRPr lang="en-US" altLang="zh-TW" b="1" dirty="0" smtClean="0"/>
            </a:p>
            <a:p>
              <a:pPr algn="ctr"/>
              <a:r>
                <a:rPr lang="zh-TW" altLang="en-US" b="1" dirty="0" smtClean="0"/>
                <a:t>程式</a:t>
              </a:r>
              <a:endParaRPr lang="zh-TW" altLang="en-US" b="1" dirty="0"/>
            </a:p>
          </p:txBody>
        </p:sp>
      </p:grpSp>
      <p:cxnSp>
        <p:nvCxnSpPr>
          <p:cNvPr id="44" name="直線單箭頭接點 43"/>
          <p:cNvCxnSpPr>
            <a:endCxn id="42" idx="0"/>
          </p:cNvCxnSpPr>
          <p:nvPr/>
        </p:nvCxnSpPr>
        <p:spPr>
          <a:xfrm>
            <a:off x="6084168" y="422108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1722</Words>
  <Application>Microsoft Office PowerPoint</Application>
  <PresentationFormat>如螢幕大小 (4:3)</PresentationFormat>
  <Paragraphs>276</Paragraphs>
  <Slides>41</Slides>
  <Notes>2</Notes>
  <HiddenSlides>4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3" baseType="lpstr">
      <vt:lpstr>Hannotate TC Regular</vt:lpstr>
      <vt:lpstr>Script MT Bold</vt:lpstr>
      <vt:lpstr>華康竹風體W4</vt:lpstr>
      <vt:lpstr>華康兒風體W4</vt:lpstr>
      <vt:lpstr>華康兒風體W4(P)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scream</cp:lastModifiedBy>
  <cp:revision>6</cp:revision>
  <dcterms:created xsi:type="dcterms:W3CDTF">2016-06-01T15:02:10Z</dcterms:created>
  <dcterms:modified xsi:type="dcterms:W3CDTF">2016-07-06T03:53:31Z</dcterms:modified>
</cp:coreProperties>
</file>